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9" r:id="rId3"/>
    <p:sldId id="273" r:id="rId4"/>
    <p:sldId id="267" r:id="rId5"/>
    <p:sldId id="275" r:id="rId6"/>
    <p:sldId id="274" r:id="rId7"/>
    <p:sldId id="258" r:id="rId8"/>
    <p:sldId id="257" r:id="rId9"/>
    <p:sldId id="276" r:id="rId10"/>
    <p:sldId id="265" r:id="rId11"/>
    <p:sldId id="277" r:id="rId12"/>
    <p:sldId id="286" r:id="rId13"/>
    <p:sldId id="268" r:id="rId14"/>
    <p:sldId id="281" r:id="rId15"/>
    <p:sldId id="272" r:id="rId16"/>
    <p:sldId id="287" r:id="rId17"/>
    <p:sldId id="285" r:id="rId18"/>
    <p:sldId id="284" r:id="rId19"/>
    <p:sldId id="282" r:id="rId20"/>
    <p:sldId id="278" r:id="rId21"/>
    <p:sldId id="271" r:id="rId22"/>
    <p:sldId id="291" r:id="rId23"/>
    <p:sldId id="279" r:id="rId24"/>
    <p:sldId id="289" r:id="rId25"/>
    <p:sldId id="288" r:id="rId26"/>
    <p:sldId id="290" r:id="rId27"/>
    <p:sldId id="260" r:id="rId28"/>
    <p:sldId id="293" r:id="rId29"/>
    <p:sldId id="294" r:id="rId30"/>
    <p:sldId id="262" r:id="rId31"/>
    <p:sldId id="295" r:id="rId32"/>
    <p:sldId id="270" r:id="rId33"/>
    <p:sldId id="292" r:id="rId3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etel slog 2 – poudarek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vetel slog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DD23D-B444-4166-8B3D-55F89FA47D64}"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sl-SI"/>
        </a:p>
      </dgm:t>
    </dgm:pt>
    <dgm:pt modelId="{90C132D6-317B-4EF6-B57C-44E5DD302F0F}">
      <dgm:prSet phldrT="[besedilo]"/>
      <dgm:spPr/>
      <dgm:t>
        <a:bodyPr/>
        <a:lstStyle/>
        <a:p>
          <a:r>
            <a:rPr lang="sl-SI" dirty="0" smtClean="0"/>
            <a:t>besedne vrste</a:t>
          </a:r>
          <a:endParaRPr lang="sl-SI" dirty="0"/>
        </a:p>
      </dgm:t>
    </dgm:pt>
    <dgm:pt modelId="{BEB0E437-FC97-466F-BB3B-7CF17261A63E}" type="parTrans" cxnId="{40C583FA-FDE5-4255-ACC2-ECA5A62B7FC4}">
      <dgm:prSet/>
      <dgm:spPr/>
      <dgm:t>
        <a:bodyPr/>
        <a:lstStyle/>
        <a:p>
          <a:endParaRPr lang="sl-SI"/>
        </a:p>
      </dgm:t>
    </dgm:pt>
    <dgm:pt modelId="{CCDB4DE6-4E98-4BAE-B89C-FA47CB827094}" type="sibTrans" cxnId="{40C583FA-FDE5-4255-ACC2-ECA5A62B7FC4}">
      <dgm:prSet/>
      <dgm:spPr/>
      <dgm:t>
        <a:bodyPr/>
        <a:lstStyle/>
        <a:p>
          <a:endParaRPr lang="sl-SI"/>
        </a:p>
      </dgm:t>
    </dgm:pt>
    <dgm:pt modelId="{D0ADF67C-7753-4B6F-942E-7D987CF39D93}">
      <dgm:prSet phldrT="[besedilo]"/>
      <dgm:spPr/>
      <dgm:t>
        <a:bodyPr/>
        <a:lstStyle/>
        <a:p>
          <a:r>
            <a:rPr lang="sl-SI" dirty="0" smtClean="0"/>
            <a:t>zares</a:t>
          </a:r>
          <a:endParaRPr lang="sl-SI" dirty="0"/>
        </a:p>
      </dgm:t>
    </dgm:pt>
    <dgm:pt modelId="{16A2445D-A79C-4926-91C6-22A2A3D3B17A}" type="parTrans" cxnId="{3DB5616D-2781-4943-A456-C800A332BD61}">
      <dgm:prSet/>
      <dgm:spPr/>
      <dgm:t>
        <a:bodyPr/>
        <a:lstStyle/>
        <a:p>
          <a:endParaRPr lang="sl-SI"/>
        </a:p>
      </dgm:t>
    </dgm:pt>
    <dgm:pt modelId="{BFF2DF1F-F126-4E4D-BE25-EF4C7CD27381}" type="sibTrans" cxnId="{3DB5616D-2781-4943-A456-C800A332BD61}">
      <dgm:prSet/>
      <dgm:spPr/>
      <dgm:t>
        <a:bodyPr/>
        <a:lstStyle/>
        <a:p>
          <a:endParaRPr lang="sl-SI"/>
        </a:p>
      </dgm:t>
    </dgm:pt>
    <dgm:pt modelId="{BE8593DF-C11F-4C75-BA7A-D45536C0B911}">
      <dgm:prSet phldrT="[besedilo]"/>
      <dgm:spPr/>
      <dgm:t>
        <a:bodyPr/>
        <a:lstStyle/>
        <a:p>
          <a:r>
            <a:rPr lang="sl-SI" dirty="0" smtClean="0"/>
            <a:t>za </a:t>
          </a:r>
          <a:r>
            <a:rPr lang="sl-SI" dirty="0" err="1" smtClean="0"/>
            <a:t>hec</a:t>
          </a:r>
          <a:endParaRPr lang="sl-SI" dirty="0"/>
        </a:p>
      </dgm:t>
    </dgm:pt>
    <dgm:pt modelId="{C521E9F7-F23C-44CC-8397-CFACF23BDFF9}" type="parTrans" cxnId="{728BB96B-5D0E-4759-88E7-D430E92BD8F3}">
      <dgm:prSet/>
      <dgm:spPr/>
      <dgm:t>
        <a:bodyPr/>
        <a:lstStyle/>
        <a:p>
          <a:endParaRPr lang="sl-SI"/>
        </a:p>
      </dgm:t>
    </dgm:pt>
    <dgm:pt modelId="{D6EC3505-BEAD-4C56-A8BE-39007F9E0337}" type="sibTrans" cxnId="{728BB96B-5D0E-4759-88E7-D430E92BD8F3}">
      <dgm:prSet/>
      <dgm:spPr/>
      <dgm:t>
        <a:bodyPr/>
        <a:lstStyle/>
        <a:p>
          <a:endParaRPr lang="sl-SI"/>
        </a:p>
      </dgm:t>
    </dgm:pt>
    <dgm:pt modelId="{CDFF7C0D-9E76-4EE9-BB18-912EB4A2BA50}">
      <dgm:prSet/>
      <dgm:spPr/>
      <dgm:t>
        <a:bodyPr/>
        <a:lstStyle/>
        <a:p>
          <a:r>
            <a:rPr lang="sl-SI" dirty="0" smtClean="0"/>
            <a:t>znanstveno</a:t>
          </a:r>
          <a:endParaRPr lang="sl-SI" dirty="0"/>
        </a:p>
      </dgm:t>
    </dgm:pt>
    <dgm:pt modelId="{A24C9845-5BB5-41D3-BDA2-8C7612983166}" type="parTrans" cxnId="{914F1E1E-B63F-4AC9-AD3E-74C31220B348}">
      <dgm:prSet/>
      <dgm:spPr/>
      <dgm:t>
        <a:bodyPr/>
        <a:lstStyle/>
        <a:p>
          <a:endParaRPr lang="sl-SI"/>
        </a:p>
      </dgm:t>
    </dgm:pt>
    <dgm:pt modelId="{CD2D1396-7562-4AEE-ABFF-4F200E97D794}" type="sibTrans" cxnId="{914F1E1E-B63F-4AC9-AD3E-74C31220B348}">
      <dgm:prSet/>
      <dgm:spPr/>
      <dgm:t>
        <a:bodyPr/>
        <a:lstStyle/>
        <a:p>
          <a:endParaRPr lang="sl-SI"/>
        </a:p>
      </dgm:t>
    </dgm:pt>
    <dgm:pt modelId="{01B343A5-9364-4CE2-9542-5C24C786E126}">
      <dgm:prSet/>
      <dgm:spPr/>
      <dgm:t>
        <a:bodyPr/>
        <a:lstStyle/>
        <a:p>
          <a:r>
            <a:rPr lang="sl-SI" dirty="0" smtClean="0"/>
            <a:t>pedagoško</a:t>
          </a:r>
          <a:endParaRPr lang="sl-SI" dirty="0"/>
        </a:p>
      </dgm:t>
    </dgm:pt>
    <dgm:pt modelId="{2DFC5A4B-85ED-4BCE-81B2-7D97B5C003D1}" type="parTrans" cxnId="{43C92863-2626-49B3-B473-16A88DCED6FE}">
      <dgm:prSet/>
      <dgm:spPr/>
      <dgm:t>
        <a:bodyPr/>
        <a:lstStyle/>
        <a:p>
          <a:endParaRPr lang="sl-SI"/>
        </a:p>
      </dgm:t>
    </dgm:pt>
    <dgm:pt modelId="{03191358-247A-45A8-AD67-824DEA5255E7}" type="sibTrans" cxnId="{43C92863-2626-49B3-B473-16A88DCED6FE}">
      <dgm:prSet/>
      <dgm:spPr/>
      <dgm:t>
        <a:bodyPr/>
        <a:lstStyle/>
        <a:p>
          <a:endParaRPr lang="sl-SI"/>
        </a:p>
      </dgm:t>
    </dgm:pt>
    <dgm:pt modelId="{BD534AB6-8B47-4BFA-B20A-9CD6A1E177D8}">
      <dgm:prSet/>
      <dgm:spPr/>
      <dgm:t>
        <a:bodyPr/>
        <a:lstStyle/>
        <a:p>
          <a:r>
            <a:rPr lang="sl-SI" dirty="0" smtClean="0"/>
            <a:t>strojno</a:t>
          </a:r>
          <a:endParaRPr lang="sl-SI" dirty="0"/>
        </a:p>
      </dgm:t>
    </dgm:pt>
    <dgm:pt modelId="{47FFBD54-62A9-46C0-BC3C-6DB36C260190}" type="parTrans" cxnId="{D8B6856B-695D-4CCE-A718-9C093D09DCB8}">
      <dgm:prSet/>
      <dgm:spPr/>
      <dgm:t>
        <a:bodyPr/>
        <a:lstStyle/>
        <a:p>
          <a:endParaRPr lang="sl-SI"/>
        </a:p>
      </dgm:t>
    </dgm:pt>
    <dgm:pt modelId="{86399D61-D9C7-4587-8AEB-00F7472EEF8B}" type="sibTrans" cxnId="{D8B6856B-695D-4CCE-A718-9C093D09DCB8}">
      <dgm:prSet/>
      <dgm:spPr/>
      <dgm:t>
        <a:bodyPr/>
        <a:lstStyle/>
        <a:p>
          <a:endParaRPr lang="sl-SI"/>
        </a:p>
      </dgm:t>
    </dgm:pt>
    <dgm:pt modelId="{0CF0C892-7054-44CC-AD3A-B4BE84E474EC}" type="pres">
      <dgm:prSet presAssocID="{2BBDD23D-B444-4166-8B3D-55F89FA47D64}" presName="hierChild1" presStyleCnt="0">
        <dgm:presLayoutVars>
          <dgm:orgChart val="1"/>
          <dgm:chPref val="1"/>
          <dgm:dir/>
          <dgm:animOne val="branch"/>
          <dgm:animLvl val="lvl"/>
          <dgm:resizeHandles/>
        </dgm:presLayoutVars>
      </dgm:prSet>
      <dgm:spPr/>
      <dgm:t>
        <a:bodyPr/>
        <a:lstStyle/>
        <a:p>
          <a:endParaRPr lang="sl-SI"/>
        </a:p>
      </dgm:t>
    </dgm:pt>
    <dgm:pt modelId="{225FD056-0A2B-44F1-A0E2-503CDBEEABA0}" type="pres">
      <dgm:prSet presAssocID="{90C132D6-317B-4EF6-B57C-44E5DD302F0F}" presName="hierRoot1" presStyleCnt="0">
        <dgm:presLayoutVars>
          <dgm:hierBranch val="init"/>
        </dgm:presLayoutVars>
      </dgm:prSet>
      <dgm:spPr/>
    </dgm:pt>
    <dgm:pt modelId="{C4CB15D7-5FE8-4F80-87D9-6B86BB3DFFA1}" type="pres">
      <dgm:prSet presAssocID="{90C132D6-317B-4EF6-B57C-44E5DD302F0F}" presName="rootComposite1" presStyleCnt="0"/>
      <dgm:spPr/>
    </dgm:pt>
    <dgm:pt modelId="{414A474E-9168-435A-8959-B90EBBFD9BB0}" type="pres">
      <dgm:prSet presAssocID="{90C132D6-317B-4EF6-B57C-44E5DD302F0F}" presName="rootText1" presStyleLbl="node0" presStyleIdx="0" presStyleCnt="1" custScaleX="142198">
        <dgm:presLayoutVars>
          <dgm:chPref val="3"/>
        </dgm:presLayoutVars>
      </dgm:prSet>
      <dgm:spPr/>
      <dgm:t>
        <a:bodyPr/>
        <a:lstStyle/>
        <a:p>
          <a:endParaRPr lang="sl-SI"/>
        </a:p>
      </dgm:t>
    </dgm:pt>
    <dgm:pt modelId="{312CFA48-8975-4F65-9E3E-4C1593C98535}" type="pres">
      <dgm:prSet presAssocID="{90C132D6-317B-4EF6-B57C-44E5DD302F0F}" presName="rootConnector1" presStyleLbl="node1" presStyleIdx="0" presStyleCnt="0"/>
      <dgm:spPr/>
      <dgm:t>
        <a:bodyPr/>
        <a:lstStyle/>
        <a:p>
          <a:endParaRPr lang="sl-SI"/>
        </a:p>
      </dgm:t>
    </dgm:pt>
    <dgm:pt modelId="{37F979AA-E319-4F63-8DA1-B5DCAD0C808F}" type="pres">
      <dgm:prSet presAssocID="{90C132D6-317B-4EF6-B57C-44E5DD302F0F}" presName="hierChild2" presStyleCnt="0"/>
      <dgm:spPr/>
    </dgm:pt>
    <dgm:pt modelId="{E5C0F843-9104-4402-AAD8-BCB64DC60589}" type="pres">
      <dgm:prSet presAssocID="{16A2445D-A79C-4926-91C6-22A2A3D3B17A}" presName="Name37" presStyleLbl="parChTrans1D2" presStyleIdx="0" presStyleCnt="2"/>
      <dgm:spPr/>
      <dgm:t>
        <a:bodyPr/>
        <a:lstStyle/>
        <a:p>
          <a:endParaRPr lang="sl-SI"/>
        </a:p>
      </dgm:t>
    </dgm:pt>
    <dgm:pt modelId="{07B6C0AC-3AE4-40F7-8690-D506FD3245FC}" type="pres">
      <dgm:prSet presAssocID="{D0ADF67C-7753-4B6F-942E-7D987CF39D93}" presName="hierRoot2" presStyleCnt="0">
        <dgm:presLayoutVars>
          <dgm:hierBranch val="init"/>
        </dgm:presLayoutVars>
      </dgm:prSet>
      <dgm:spPr/>
    </dgm:pt>
    <dgm:pt modelId="{852A697C-6915-4208-9C33-7B7DC5F2C2E1}" type="pres">
      <dgm:prSet presAssocID="{D0ADF67C-7753-4B6F-942E-7D987CF39D93}" presName="rootComposite" presStyleCnt="0"/>
      <dgm:spPr/>
    </dgm:pt>
    <dgm:pt modelId="{EAE2B92E-B02C-4FAA-A99B-B7518C792142}" type="pres">
      <dgm:prSet presAssocID="{D0ADF67C-7753-4B6F-942E-7D987CF39D93}" presName="rootText" presStyleLbl="node2" presStyleIdx="0" presStyleCnt="2">
        <dgm:presLayoutVars>
          <dgm:chPref val="3"/>
        </dgm:presLayoutVars>
      </dgm:prSet>
      <dgm:spPr/>
      <dgm:t>
        <a:bodyPr/>
        <a:lstStyle/>
        <a:p>
          <a:endParaRPr lang="sl-SI"/>
        </a:p>
      </dgm:t>
    </dgm:pt>
    <dgm:pt modelId="{D262923B-C7EF-449C-97BC-C4F1E30A8733}" type="pres">
      <dgm:prSet presAssocID="{D0ADF67C-7753-4B6F-942E-7D987CF39D93}" presName="rootConnector" presStyleLbl="node2" presStyleIdx="0" presStyleCnt="2"/>
      <dgm:spPr/>
      <dgm:t>
        <a:bodyPr/>
        <a:lstStyle/>
        <a:p>
          <a:endParaRPr lang="sl-SI"/>
        </a:p>
      </dgm:t>
    </dgm:pt>
    <dgm:pt modelId="{7A1CE02D-8CA5-4263-93C5-AA0C8F607B5A}" type="pres">
      <dgm:prSet presAssocID="{D0ADF67C-7753-4B6F-942E-7D987CF39D93}" presName="hierChild4" presStyleCnt="0"/>
      <dgm:spPr/>
    </dgm:pt>
    <dgm:pt modelId="{4259C23B-02F8-485F-A0E9-1BE96E58EF67}" type="pres">
      <dgm:prSet presAssocID="{A24C9845-5BB5-41D3-BDA2-8C7612983166}" presName="Name37" presStyleLbl="parChTrans1D3" presStyleIdx="0" presStyleCnt="3"/>
      <dgm:spPr/>
      <dgm:t>
        <a:bodyPr/>
        <a:lstStyle/>
        <a:p>
          <a:endParaRPr lang="sl-SI"/>
        </a:p>
      </dgm:t>
    </dgm:pt>
    <dgm:pt modelId="{A8098FAE-A535-4471-B92F-E57D5F03E293}" type="pres">
      <dgm:prSet presAssocID="{CDFF7C0D-9E76-4EE9-BB18-912EB4A2BA50}" presName="hierRoot2" presStyleCnt="0">
        <dgm:presLayoutVars>
          <dgm:hierBranch val="init"/>
        </dgm:presLayoutVars>
      </dgm:prSet>
      <dgm:spPr/>
    </dgm:pt>
    <dgm:pt modelId="{68EB1903-D16A-4FAF-BF46-1BE1AF1F626F}" type="pres">
      <dgm:prSet presAssocID="{CDFF7C0D-9E76-4EE9-BB18-912EB4A2BA50}" presName="rootComposite" presStyleCnt="0"/>
      <dgm:spPr/>
    </dgm:pt>
    <dgm:pt modelId="{480E0360-4B5C-41DB-A3CD-9D341DB12235}" type="pres">
      <dgm:prSet presAssocID="{CDFF7C0D-9E76-4EE9-BB18-912EB4A2BA50}" presName="rootText" presStyleLbl="node3" presStyleIdx="0" presStyleCnt="3" custLinFactX="-23839" custLinFactNeighborX="-100000" custLinFactNeighborY="20608">
        <dgm:presLayoutVars>
          <dgm:chPref val="3"/>
        </dgm:presLayoutVars>
      </dgm:prSet>
      <dgm:spPr/>
      <dgm:t>
        <a:bodyPr/>
        <a:lstStyle/>
        <a:p>
          <a:endParaRPr lang="sl-SI"/>
        </a:p>
      </dgm:t>
    </dgm:pt>
    <dgm:pt modelId="{6E21F784-E85A-40C9-B105-E9591ADBD09E}" type="pres">
      <dgm:prSet presAssocID="{CDFF7C0D-9E76-4EE9-BB18-912EB4A2BA50}" presName="rootConnector" presStyleLbl="node3" presStyleIdx="0" presStyleCnt="3"/>
      <dgm:spPr/>
      <dgm:t>
        <a:bodyPr/>
        <a:lstStyle/>
        <a:p>
          <a:endParaRPr lang="sl-SI"/>
        </a:p>
      </dgm:t>
    </dgm:pt>
    <dgm:pt modelId="{C21E682B-D0AE-4BBD-AB00-970FA2C518BB}" type="pres">
      <dgm:prSet presAssocID="{CDFF7C0D-9E76-4EE9-BB18-912EB4A2BA50}" presName="hierChild4" presStyleCnt="0"/>
      <dgm:spPr/>
    </dgm:pt>
    <dgm:pt modelId="{E1C9EFC3-71FC-41EC-9D4F-10CE1753A3C0}" type="pres">
      <dgm:prSet presAssocID="{CDFF7C0D-9E76-4EE9-BB18-912EB4A2BA50}" presName="hierChild5" presStyleCnt="0"/>
      <dgm:spPr/>
    </dgm:pt>
    <dgm:pt modelId="{19CC17ED-20D7-4E9F-8729-C6D7B29FFB72}" type="pres">
      <dgm:prSet presAssocID="{D0ADF67C-7753-4B6F-942E-7D987CF39D93}" presName="hierChild5" presStyleCnt="0"/>
      <dgm:spPr/>
    </dgm:pt>
    <dgm:pt modelId="{C27E7B53-521E-4007-A9DE-A709C34F512A}" type="pres">
      <dgm:prSet presAssocID="{C521E9F7-F23C-44CC-8397-CFACF23BDFF9}" presName="Name37" presStyleLbl="parChTrans1D2" presStyleIdx="1" presStyleCnt="2"/>
      <dgm:spPr/>
      <dgm:t>
        <a:bodyPr/>
        <a:lstStyle/>
        <a:p>
          <a:endParaRPr lang="sl-SI"/>
        </a:p>
      </dgm:t>
    </dgm:pt>
    <dgm:pt modelId="{90A1B186-3B4D-4173-933E-802B4FA8007A}" type="pres">
      <dgm:prSet presAssocID="{BE8593DF-C11F-4C75-BA7A-D45536C0B911}" presName="hierRoot2" presStyleCnt="0">
        <dgm:presLayoutVars>
          <dgm:hierBranch val="init"/>
        </dgm:presLayoutVars>
      </dgm:prSet>
      <dgm:spPr/>
    </dgm:pt>
    <dgm:pt modelId="{ACC80987-7C9E-4A98-99A1-9C02B8164265}" type="pres">
      <dgm:prSet presAssocID="{BE8593DF-C11F-4C75-BA7A-D45536C0B911}" presName="rootComposite" presStyleCnt="0"/>
      <dgm:spPr/>
    </dgm:pt>
    <dgm:pt modelId="{043E6B85-F68F-4193-8571-51338CC8682B}" type="pres">
      <dgm:prSet presAssocID="{BE8593DF-C11F-4C75-BA7A-D45536C0B911}" presName="rootText" presStyleLbl="node2" presStyleIdx="1" presStyleCnt="2">
        <dgm:presLayoutVars>
          <dgm:chPref val="3"/>
        </dgm:presLayoutVars>
      </dgm:prSet>
      <dgm:spPr/>
      <dgm:t>
        <a:bodyPr/>
        <a:lstStyle/>
        <a:p>
          <a:endParaRPr lang="sl-SI"/>
        </a:p>
      </dgm:t>
    </dgm:pt>
    <dgm:pt modelId="{7FBD1DE1-FAB4-46C9-BED1-8FE8FE700B5A}" type="pres">
      <dgm:prSet presAssocID="{BE8593DF-C11F-4C75-BA7A-D45536C0B911}" presName="rootConnector" presStyleLbl="node2" presStyleIdx="1" presStyleCnt="2"/>
      <dgm:spPr/>
      <dgm:t>
        <a:bodyPr/>
        <a:lstStyle/>
        <a:p>
          <a:endParaRPr lang="sl-SI"/>
        </a:p>
      </dgm:t>
    </dgm:pt>
    <dgm:pt modelId="{DF9160AE-2FAC-48C2-A3AD-66369F33BD17}" type="pres">
      <dgm:prSet presAssocID="{BE8593DF-C11F-4C75-BA7A-D45536C0B911}" presName="hierChild4" presStyleCnt="0"/>
      <dgm:spPr/>
    </dgm:pt>
    <dgm:pt modelId="{ADA41546-5C3E-4E6E-80BF-30CDF74A5642}" type="pres">
      <dgm:prSet presAssocID="{2DFC5A4B-85ED-4BCE-81B2-7D97B5C003D1}" presName="Name37" presStyleLbl="parChTrans1D3" presStyleIdx="1" presStyleCnt="3"/>
      <dgm:spPr/>
      <dgm:t>
        <a:bodyPr/>
        <a:lstStyle/>
        <a:p>
          <a:endParaRPr lang="sl-SI"/>
        </a:p>
      </dgm:t>
    </dgm:pt>
    <dgm:pt modelId="{1BC0A0EC-A4CC-470B-9879-F6B9C9A370F8}" type="pres">
      <dgm:prSet presAssocID="{01B343A5-9364-4CE2-9542-5C24C786E126}" presName="hierRoot2" presStyleCnt="0">
        <dgm:presLayoutVars>
          <dgm:hierBranch val="init"/>
        </dgm:presLayoutVars>
      </dgm:prSet>
      <dgm:spPr/>
    </dgm:pt>
    <dgm:pt modelId="{A404E63B-E062-4533-8BC3-AC5A22F08356}" type="pres">
      <dgm:prSet presAssocID="{01B343A5-9364-4CE2-9542-5C24C786E126}" presName="rootComposite" presStyleCnt="0"/>
      <dgm:spPr/>
    </dgm:pt>
    <dgm:pt modelId="{E2F8C2EE-F015-43AC-A1A7-6C20EBF74F88}" type="pres">
      <dgm:prSet presAssocID="{01B343A5-9364-4CE2-9542-5C24C786E126}" presName="rootText" presStyleLbl="node3" presStyleIdx="1" presStyleCnt="3" custLinFactNeighborX="60713" custLinFactNeighborY="-4505">
        <dgm:presLayoutVars>
          <dgm:chPref val="3"/>
        </dgm:presLayoutVars>
      </dgm:prSet>
      <dgm:spPr/>
      <dgm:t>
        <a:bodyPr/>
        <a:lstStyle/>
        <a:p>
          <a:endParaRPr lang="sl-SI"/>
        </a:p>
      </dgm:t>
    </dgm:pt>
    <dgm:pt modelId="{69EFBDCD-9844-4FE0-866C-076CC40E7576}" type="pres">
      <dgm:prSet presAssocID="{01B343A5-9364-4CE2-9542-5C24C786E126}" presName="rootConnector" presStyleLbl="node3" presStyleIdx="1" presStyleCnt="3"/>
      <dgm:spPr/>
      <dgm:t>
        <a:bodyPr/>
        <a:lstStyle/>
        <a:p>
          <a:endParaRPr lang="sl-SI"/>
        </a:p>
      </dgm:t>
    </dgm:pt>
    <dgm:pt modelId="{CA8ECC7C-5554-471B-B89F-1B9CA96F45EF}" type="pres">
      <dgm:prSet presAssocID="{01B343A5-9364-4CE2-9542-5C24C786E126}" presName="hierChild4" presStyleCnt="0"/>
      <dgm:spPr/>
    </dgm:pt>
    <dgm:pt modelId="{B19D75A4-C92C-4351-9431-3F628E870AE5}" type="pres">
      <dgm:prSet presAssocID="{01B343A5-9364-4CE2-9542-5C24C786E126}" presName="hierChild5" presStyleCnt="0"/>
      <dgm:spPr/>
    </dgm:pt>
    <dgm:pt modelId="{0A9B408A-26A1-43DA-9F56-8BCDA545360C}" type="pres">
      <dgm:prSet presAssocID="{47FFBD54-62A9-46C0-BC3C-6DB36C260190}" presName="Name37" presStyleLbl="parChTrans1D3" presStyleIdx="2" presStyleCnt="3"/>
      <dgm:spPr/>
      <dgm:t>
        <a:bodyPr/>
        <a:lstStyle/>
        <a:p>
          <a:endParaRPr lang="sl-SI"/>
        </a:p>
      </dgm:t>
    </dgm:pt>
    <dgm:pt modelId="{DFE295B3-42E6-40DB-A9DB-08D29EA3D791}" type="pres">
      <dgm:prSet presAssocID="{BD534AB6-8B47-4BFA-B20A-9CD6A1E177D8}" presName="hierRoot2" presStyleCnt="0">
        <dgm:presLayoutVars>
          <dgm:hierBranch val="init"/>
        </dgm:presLayoutVars>
      </dgm:prSet>
      <dgm:spPr/>
    </dgm:pt>
    <dgm:pt modelId="{4DF105BC-79AA-4CFB-8768-22C64649F9B4}" type="pres">
      <dgm:prSet presAssocID="{BD534AB6-8B47-4BFA-B20A-9CD6A1E177D8}" presName="rootComposite" presStyleCnt="0"/>
      <dgm:spPr/>
    </dgm:pt>
    <dgm:pt modelId="{AB257F81-F704-46D8-BB65-EEFB8D59FBF6}" type="pres">
      <dgm:prSet presAssocID="{BD534AB6-8B47-4BFA-B20A-9CD6A1E177D8}" presName="rootText" presStyleLbl="node3" presStyleIdx="2" presStyleCnt="3" custLinFactNeighborX="60713" custLinFactNeighborY="-4194">
        <dgm:presLayoutVars>
          <dgm:chPref val="3"/>
        </dgm:presLayoutVars>
      </dgm:prSet>
      <dgm:spPr/>
      <dgm:t>
        <a:bodyPr/>
        <a:lstStyle/>
        <a:p>
          <a:endParaRPr lang="sl-SI"/>
        </a:p>
      </dgm:t>
    </dgm:pt>
    <dgm:pt modelId="{766D14CE-6E83-4756-8DF5-1C10F7A8BE3A}" type="pres">
      <dgm:prSet presAssocID="{BD534AB6-8B47-4BFA-B20A-9CD6A1E177D8}" presName="rootConnector" presStyleLbl="node3" presStyleIdx="2" presStyleCnt="3"/>
      <dgm:spPr/>
      <dgm:t>
        <a:bodyPr/>
        <a:lstStyle/>
        <a:p>
          <a:endParaRPr lang="sl-SI"/>
        </a:p>
      </dgm:t>
    </dgm:pt>
    <dgm:pt modelId="{75A0C75D-345A-4B96-86B2-07A000B966E0}" type="pres">
      <dgm:prSet presAssocID="{BD534AB6-8B47-4BFA-B20A-9CD6A1E177D8}" presName="hierChild4" presStyleCnt="0"/>
      <dgm:spPr/>
    </dgm:pt>
    <dgm:pt modelId="{3094C2F0-D4AC-48E1-9FD9-28D64F1F6E1D}" type="pres">
      <dgm:prSet presAssocID="{BD534AB6-8B47-4BFA-B20A-9CD6A1E177D8}" presName="hierChild5" presStyleCnt="0"/>
      <dgm:spPr/>
    </dgm:pt>
    <dgm:pt modelId="{154AFAC1-4E26-4940-849E-7AEBB57D885F}" type="pres">
      <dgm:prSet presAssocID="{BE8593DF-C11F-4C75-BA7A-D45536C0B911}" presName="hierChild5" presStyleCnt="0"/>
      <dgm:spPr/>
    </dgm:pt>
    <dgm:pt modelId="{071C5371-B7EB-4D35-9FF6-E42357DA38FB}" type="pres">
      <dgm:prSet presAssocID="{90C132D6-317B-4EF6-B57C-44E5DD302F0F}" presName="hierChild3" presStyleCnt="0"/>
      <dgm:spPr/>
    </dgm:pt>
  </dgm:ptLst>
  <dgm:cxnLst>
    <dgm:cxn modelId="{3DB5616D-2781-4943-A456-C800A332BD61}" srcId="{90C132D6-317B-4EF6-B57C-44E5DD302F0F}" destId="{D0ADF67C-7753-4B6F-942E-7D987CF39D93}" srcOrd="0" destOrd="0" parTransId="{16A2445D-A79C-4926-91C6-22A2A3D3B17A}" sibTransId="{BFF2DF1F-F126-4E4D-BE25-EF4C7CD27381}"/>
    <dgm:cxn modelId="{C450150A-77C4-4664-809B-C9ECDEFD7863}" type="presOf" srcId="{C521E9F7-F23C-44CC-8397-CFACF23BDFF9}" destId="{C27E7B53-521E-4007-A9DE-A709C34F512A}" srcOrd="0" destOrd="0" presId="urn:microsoft.com/office/officeart/2005/8/layout/orgChart1"/>
    <dgm:cxn modelId="{112B0E0E-0ACD-4DA4-804C-7EFEE110BDC4}" type="presOf" srcId="{90C132D6-317B-4EF6-B57C-44E5DD302F0F}" destId="{414A474E-9168-435A-8959-B90EBBFD9BB0}" srcOrd="0" destOrd="0" presId="urn:microsoft.com/office/officeart/2005/8/layout/orgChart1"/>
    <dgm:cxn modelId="{23671FB2-66BE-4365-B381-B3496C55062C}" type="presOf" srcId="{BE8593DF-C11F-4C75-BA7A-D45536C0B911}" destId="{7FBD1DE1-FAB4-46C9-BED1-8FE8FE700B5A}" srcOrd="1" destOrd="0" presId="urn:microsoft.com/office/officeart/2005/8/layout/orgChart1"/>
    <dgm:cxn modelId="{CB0FC2EB-D3BC-43C9-B7C1-E8A326469B66}" type="presOf" srcId="{BD534AB6-8B47-4BFA-B20A-9CD6A1E177D8}" destId="{766D14CE-6E83-4756-8DF5-1C10F7A8BE3A}" srcOrd="1" destOrd="0" presId="urn:microsoft.com/office/officeart/2005/8/layout/orgChart1"/>
    <dgm:cxn modelId="{7FA017A1-060B-4188-AFBB-C0AE6B854993}" type="presOf" srcId="{D0ADF67C-7753-4B6F-942E-7D987CF39D93}" destId="{D262923B-C7EF-449C-97BC-C4F1E30A8733}" srcOrd="1" destOrd="0" presId="urn:microsoft.com/office/officeart/2005/8/layout/orgChart1"/>
    <dgm:cxn modelId="{B2028B0F-93BD-4FF5-B7B1-91A5A0FA1D70}" type="presOf" srcId="{CDFF7C0D-9E76-4EE9-BB18-912EB4A2BA50}" destId="{480E0360-4B5C-41DB-A3CD-9D341DB12235}" srcOrd="0" destOrd="0" presId="urn:microsoft.com/office/officeart/2005/8/layout/orgChart1"/>
    <dgm:cxn modelId="{4ABD37C3-277E-4CE4-BCD8-09B25EA7E6CD}" type="presOf" srcId="{2DFC5A4B-85ED-4BCE-81B2-7D97B5C003D1}" destId="{ADA41546-5C3E-4E6E-80BF-30CDF74A5642}" srcOrd="0" destOrd="0" presId="urn:microsoft.com/office/officeart/2005/8/layout/orgChart1"/>
    <dgm:cxn modelId="{04B04019-8E14-4D3D-AE82-65D30CBFFB03}" type="presOf" srcId="{90C132D6-317B-4EF6-B57C-44E5DD302F0F}" destId="{312CFA48-8975-4F65-9E3E-4C1593C98535}" srcOrd="1" destOrd="0" presId="urn:microsoft.com/office/officeart/2005/8/layout/orgChart1"/>
    <dgm:cxn modelId="{B4495600-1502-434E-B68D-A33CE64A1F1E}" type="presOf" srcId="{A24C9845-5BB5-41D3-BDA2-8C7612983166}" destId="{4259C23B-02F8-485F-A0E9-1BE96E58EF67}" srcOrd="0" destOrd="0" presId="urn:microsoft.com/office/officeart/2005/8/layout/orgChart1"/>
    <dgm:cxn modelId="{43C92863-2626-49B3-B473-16A88DCED6FE}" srcId="{BE8593DF-C11F-4C75-BA7A-D45536C0B911}" destId="{01B343A5-9364-4CE2-9542-5C24C786E126}" srcOrd="0" destOrd="0" parTransId="{2DFC5A4B-85ED-4BCE-81B2-7D97B5C003D1}" sibTransId="{03191358-247A-45A8-AD67-824DEA5255E7}"/>
    <dgm:cxn modelId="{78E54A2A-8ED0-4E4D-A0B7-6C5FA272E38C}" type="presOf" srcId="{BE8593DF-C11F-4C75-BA7A-D45536C0B911}" destId="{043E6B85-F68F-4193-8571-51338CC8682B}" srcOrd="0" destOrd="0" presId="urn:microsoft.com/office/officeart/2005/8/layout/orgChart1"/>
    <dgm:cxn modelId="{40C583FA-FDE5-4255-ACC2-ECA5A62B7FC4}" srcId="{2BBDD23D-B444-4166-8B3D-55F89FA47D64}" destId="{90C132D6-317B-4EF6-B57C-44E5DD302F0F}" srcOrd="0" destOrd="0" parTransId="{BEB0E437-FC97-466F-BB3B-7CF17261A63E}" sibTransId="{CCDB4DE6-4E98-4BAE-B89C-FA47CB827094}"/>
    <dgm:cxn modelId="{32CA32B8-1EA2-42E0-86FF-E2D99102EDF4}" type="presOf" srcId="{01B343A5-9364-4CE2-9542-5C24C786E126}" destId="{69EFBDCD-9844-4FE0-866C-076CC40E7576}" srcOrd="1" destOrd="0" presId="urn:microsoft.com/office/officeart/2005/8/layout/orgChart1"/>
    <dgm:cxn modelId="{0880036C-E64D-4097-9487-4697056AA46E}" type="presOf" srcId="{CDFF7C0D-9E76-4EE9-BB18-912EB4A2BA50}" destId="{6E21F784-E85A-40C9-B105-E9591ADBD09E}" srcOrd="1" destOrd="0" presId="urn:microsoft.com/office/officeart/2005/8/layout/orgChart1"/>
    <dgm:cxn modelId="{92CEEC1D-029B-4D20-9260-81CD44E86544}" type="presOf" srcId="{47FFBD54-62A9-46C0-BC3C-6DB36C260190}" destId="{0A9B408A-26A1-43DA-9F56-8BCDA545360C}" srcOrd="0" destOrd="0" presId="urn:microsoft.com/office/officeart/2005/8/layout/orgChart1"/>
    <dgm:cxn modelId="{D9278A39-73AC-4F0B-A522-4858F62723B2}" type="presOf" srcId="{2BBDD23D-B444-4166-8B3D-55F89FA47D64}" destId="{0CF0C892-7054-44CC-AD3A-B4BE84E474EC}" srcOrd="0" destOrd="0" presId="urn:microsoft.com/office/officeart/2005/8/layout/orgChart1"/>
    <dgm:cxn modelId="{D8B6856B-695D-4CCE-A718-9C093D09DCB8}" srcId="{BE8593DF-C11F-4C75-BA7A-D45536C0B911}" destId="{BD534AB6-8B47-4BFA-B20A-9CD6A1E177D8}" srcOrd="1" destOrd="0" parTransId="{47FFBD54-62A9-46C0-BC3C-6DB36C260190}" sibTransId="{86399D61-D9C7-4587-8AEB-00F7472EEF8B}"/>
    <dgm:cxn modelId="{3E9728F7-74E9-4DBD-AB14-B626D1829BE3}" type="presOf" srcId="{16A2445D-A79C-4926-91C6-22A2A3D3B17A}" destId="{E5C0F843-9104-4402-AAD8-BCB64DC60589}" srcOrd="0" destOrd="0" presId="urn:microsoft.com/office/officeart/2005/8/layout/orgChart1"/>
    <dgm:cxn modelId="{7E2AEC71-DCFB-4454-9609-63965687B2E3}" type="presOf" srcId="{BD534AB6-8B47-4BFA-B20A-9CD6A1E177D8}" destId="{AB257F81-F704-46D8-BB65-EEFB8D59FBF6}" srcOrd="0" destOrd="0" presId="urn:microsoft.com/office/officeart/2005/8/layout/orgChart1"/>
    <dgm:cxn modelId="{FD77F99C-2A98-400F-8B86-E5A80A7C6407}" type="presOf" srcId="{D0ADF67C-7753-4B6F-942E-7D987CF39D93}" destId="{EAE2B92E-B02C-4FAA-A99B-B7518C792142}" srcOrd="0" destOrd="0" presId="urn:microsoft.com/office/officeart/2005/8/layout/orgChart1"/>
    <dgm:cxn modelId="{728BB96B-5D0E-4759-88E7-D430E92BD8F3}" srcId="{90C132D6-317B-4EF6-B57C-44E5DD302F0F}" destId="{BE8593DF-C11F-4C75-BA7A-D45536C0B911}" srcOrd="1" destOrd="0" parTransId="{C521E9F7-F23C-44CC-8397-CFACF23BDFF9}" sibTransId="{D6EC3505-BEAD-4C56-A8BE-39007F9E0337}"/>
    <dgm:cxn modelId="{4778A60F-CC82-432E-A259-03176E046711}" type="presOf" srcId="{01B343A5-9364-4CE2-9542-5C24C786E126}" destId="{E2F8C2EE-F015-43AC-A1A7-6C20EBF74F88}" srcOrd="0" destOrd="0" presId="urn:microsoft.com/office/officeart/2005/8/layout/orgChart1"/>
    <dgm:cxn modelId="{914F1E1E-B63F-4AC9-AD3E-74C31220B348}" srcId="{D0ADF67C-7753-4B6F-942E-7D987CF39D93}" destId="{CDFF7C0D-9E76-4EE9-BB18-912EB4A2BA50}" srcOrd="0" destOrd="0" parTransId="{A24C9845-5BB5-41D3-BDA2-8C7612983166}" sibTransId="{CD2D1396-7562-4AEE-ABFF-4F200E97D794}"/>
    <dgm:cxn modelId="{DB22F8D2-801A-4683-9AA3-8DFFAE5428B4}" type="presParOf" srcId="{0CF0C892-7054-44CC-AD3A-B4BE84E474EC}" destId="{225FD056-0A2B-44F1-A0E2-503CDBEEABA0}" srcOrd="0" destOrd="0" presId="urn:microsoft.com/office/officeart/2005/8/layout/orgChart1"/>
    <dgm:cxn modelId="{1CD27EB0-BFAA-4959-B316-C7C0BD573294}" type="presParOf" srcId="{225FD056-0A2B-44F1-A0E2-503CDBEEABA0}" destId="{C4CB15D7-5FE8-4F80-87D9-6B86BB3DFFA1}" srcOrd="0" destOrd="0" presId="urn:microsoft.com/office/officeart/2005/8/layout/orgChart1"/>
    <dgm:cxn modelId="{4FC1715E-E703-45A3-BF12-3033173EAE52}" type="presParOf" srcId="{C4CB15D7-5FE8-4F80-87D9-6B86BB3DFFA1}" destId="{414A474E-9168-435A-8959-B90EBBFD9BB0}" srcOrd="0" destOrd="0" presId="urn:microsoft.com/office/officeart/2005/8/layout/orgChart1"/>
    <dgm:cxn modelId="{9052004A-67FC-4D84-A291-3DC5335C4F80}" type="presParOf" srcId="{C4CB15D7-5FE8-4F80-87D9-6B86BB3DFFA1}" destId="{312CFA48-8975-4F65-9E3E-4C1593C98535}" srcOrd="1" destOrd="0" presId="urn:microsoft.com/office/officeart/2005/8/layout/orgChart1"/>
    <dgm:cxn modelId="{59196EF0-F424-492F-AC45-2A3F934973CB}" type="presParOf" srcId="{225FD056-0A2B-44F1-A0E2-503CDBEEABA0}" destId="{37F979AA-E319-4F63-8DA1-B5DCAD0C808F}" srcOrd="1" destOrd="0" presId="urn:microsoft.com/office/officeart/2005/8/layout/orgChart1"/>
    <dgm:cxn modelId="{0CB6C599-493C-49C7-BD47-C8841708FCEA}" type="presParOf" srcId="{37F979AA-E319-4F63-8DA1-B5DCAD0C808F}" destId="{E5C0F843-9104-4402-AAD8-BCB64DC60589}" srcOrd="0" destOrd="0" presId="urn:microsoft.com/office/officeart/2005/8/layout/orgChart1"/>
    <dgm:cxn modelId="{649801F5-378A-4954-B503-3435865485A1}" type="presParOf" srcId="{37F979AA-E319-4F63-8DA1-B5DCAD0C808F}" destId="{07B6C0AC-3AE4-40F7-8690-D506FD3245FC}" srcOrd="1" destOrd="0" presId="urn:microsoft.com/office/officeart/2005/8/layout/orgChart1"/>
    <dgm:cxn modelId="{C06305A1-8204-411C-982E-521560EB8AF0}" type="presParOf" srcId="{07B6C0AC-3AE4-40F7-8690-D506FD3245FC}" destId="{852A697C-6915-4208-9C33-7B7DC5F2C2E1}" srcOrd="0" destOrd="0" presId="urn:microsoft.com/office/officeart/2005/8/layout/orgChart1"/>
    <dgm:cxn modelId="{5CEA09B2-3263-450D-B324-BA516E4315CD}" type="presParOf" srcId="{852A697C-6915-4208-9C33-7B7DC5F2C2E1}" destId="{EAE2B92E-B02C-4FAA-A99B-B7518C792142}" srcOrd="0" destOrd="0" presId="urn:microsoft.com/office/officeart/2005/8/layout/orgChart1"/>
    <dgm:cxn modelId="{0775E557-3D85-488D-A09F-9989875FA8F4}" type="presParOf" srcId="{852A697C-6915-4208-9C33-7B7DC5F2C2E1}" destId="{D262923B-C7EF-449C-97BC-C4F1E30A8733}" srcOrd="1" destOrd="0" presId="urn:microsoft.com/office/officeart/2005/8/layout/orgChart1"/>
    <dgm:cxn modelId="{F48E9AF5-4783-4235-98AD-0F0EA521AD69}" type="presParOf" srcId="{07B6C0AC-3AE4-40F7-8690-D506FD3245FC}" destId="{7A1CE02D-8CA5-4263-93C5-AA0C8F607B5A}" srcOrd="1" destOrd="0" presId="urn:microsoft.com/office/officeart/2005/8/layout/orgChart1"/>
    <dgm:cxn modelId="{6046FEC1-3A9F-480E-9954-051E69468E73}" type="presParOf" srcId="{7A1CE02D-8CA5-4263-93C5-AA0C8F607B5A}" destId="{4259C23B-02F8-485F-A0E9-1BE96E58EF67}" srcOrd="0" destOrd="0" presId="urn:microsoft.com/office/officeart/2005/8/layout/orgChart1"/>
    <dgm:cxn modelId="{B31A2ECA-8FB3-4F79-8577-B3701D8356BA}" type="presParOf" srcId="{7A1CE02D-8CA5-4263-93C5-AA0C8F607B5A}" destId="{A8098FAE-A535-4471-B92F-E57D5F03E293}" srcOrd="1" destOrd="0" presId="urn:microsoft.com/office/officeart/2005/8/layout/orgChart1"/>
    <dgm:cxn modelId="{3F5C4964-334C-45A9-873C-394C531967D7}" type="presParOf" srcId="{A8098FAE-A535-4471-B92F-E57D5F03E293}" destId="{68EB1903-D16A-4FAF-BF46-1BE1AF1F626F}" srcOrd="0" destOrd="0" presId="urn:microsoft.com/office/officeart/2005/8/layout/orgChart1"/>
    <dgm:cxn modelId="{6F3BF657-4A96-4058-9408-455C097679FE}" type="presParOf" srcId="{68EB1903-D16A-4FAF-BF46-1BE1AF1F626F}" destId="{480E0360-4B5C-41DB-A3CD-9D341DB12235}" srcOrd="0" destOrd="0" presId="urn:microsoft.com/office/officeart/2005/8/layout/orgChart1"/>
    <dgm:cxn modelId="{6F407C74-1702-44E8-AB4E-993E194152F4}" type="presParOf" srcId="{68EB1903-D16A-4FAF-BF46-1BE1AF1F626F}" destId="{6E21F784-E85A-40C9-B105-E9591ADBD09E}" srcOrd="1" destOrd="0" presId="urn:microsoft.com/office/officeart/2005/8/layout/orgChart1"/>
    <dgm:cxn modelId="{824E0EFE-13B2-4630-9B50-CA5073D8951E}" type="presParOf" srcId="{A8098FAE-A535-4471-B92F-E57D5F03E293}" destId="{C21E682B-D0AE-4BBD-AB00-970FA2C518BB}" srcOrd="1" destOrd="0" presId="urn:microsoft.com/office/officeart/2005/8/layout/orgChart1"/>
    <dgm:cxn modelId="{C4D909F2-6278-43AD-B526-CA61FEF624EB}" type="presParOf" srcId="{A8098FAE-A535-4471-B92F-E57D5F03E293}" destId="{E1C9EFC3-71FC-41EC-9D4F-10CE1753A3C0}" srcOrd="2" destOrd="0" presId="urn:microsoft.com/office/officeart/2005/8/layout/orgChart1"/>
    <dgm:cxn modelId="{B8B4AC62-4688-4CC0-94E7-32FFBEE47ED3}" type="presParOf" srcId="{07B6C0AC-3AE4-40F7-8690-D506FD3245FC}" destId="{19CC17ED-20D7-4E9F-8729-C6D7B29FFB72}" srcOrd="2" destOrd="0" presId="urn:microsoft.com/office/officeart/2005/8/layout/orgChart1"/>
    <dgm:cxn modelId="{2D038C37-C23A-41F5-AE7E-935947B7A1B3}" type="presParOf" srcId="{37F979AA-E319-4F63-8DA1-B5DCAD0C808F}" destId="{C27E7B53-521E-4007-A9DE-A709C34F512A}" srcOrd="2" destOrd="0" presId="urn:microsoft.com/office/officeart/2005/8/layout/orgChart1"/>
    <dgm:cxn modelId="{4333552B-E9A5-4586-BC5A-3E42EDD8EABB}" type="presParOf" srcId="{37F979AA-E319-4F63-8DA1-B5DCAD0C808F}" destId="{90A1B186-3B4D-4173-933E-802B4FA8007A}" srcOrd="3" destOrd="0" presId="urn:microsoft.com/office/officeart/2005/8/layout/orgChart1"/>
    <dgm:cxn modelId="{0838550B-A758-4C26-A66D-8535D9BF9271}" type="presParOf" srcId="{90A1B186-3B4D-4173-933E-802B4FA8007A}" destId="{ACC80987-7C9E-4A98-99A1-9C02B8164265}" srcOrd="0" destOrd="0" presId="urn:microsoft.com/office/officeart/2005/8/layout/orgChart1"/>
    <dgm:cxn modelId="{08EAB348-912C-47B6-98C2-A37888662691}" type="presParOf" srcId="{ACC80987-7C9E-4A98-99A1-9C02B8164265}" destId="{043E6B85-F68F-4193-8571-51338CC8682B}" srcOrd="0" destOrd="0" presId="urn:microsoft.com/office/officeart/2005/8/layout/orgChart1"/>
    <dgm:cxn modelId="{B7104FED-01EA-4D6C-8BCE-0BCC1590BE0A}" type="presParOf" srcId="{ACC80987-7C9E-4A98-99A1-9C02B8164265}" destId="{7FBD1DE1-FAB4-46C9-BED1-8FE8FE700B5A}" srcOrd="1" destOrd="0" presId="urn:microsoft.com/office/officeart/2005/8/layout/orgChart1"/>
    <dgm:cxn modelId="{8D54FF0F-9AB7-4D31-BEA9-160AEEA5F873}" type="presParOf" srcId="{90A1B186-3B4D-4173-933E-802B4FA8007A}" destId="{DF9160AE-2FAC-48C2-A3AD-66369F33BD17}" srcOrd="1" destOrd="0" presId="urn:microsoft.com/office/officeart/2005/8/layout/orgChart1"/>
    <dgm:cxn modelId="{032F1DBC-7BC4-41C9-B303-2D393EB6250E}" type="presParOf" srcId="{DF9160AE-2FAC-48C2-A3AD-66369F33BD17}" destId="{ADA41546-5C3E-4E6E-80BF-30CDF74A5642}" srcOrd="0" destOrd="0" presId="urn:microsoft.com/office/officeart/2005/8/layout/orgChart1"/>
    <dgm:cxn modelId="{AA0533CB-B469-4799-A5CC-5B548A1B4C61}" type="presParOf" srcId="{DF9160AE-2FAC-48C2-A3AD-66369F33BD17}" destId="{1BC0A0EC-A4CC-470B-9879-F6B9C9A370F8}" srcOrd="1" destOrd="0" presId="urn:microsoft.com/office/officeart/2005/8/layout/orgChart1"/>
    <dgm:cxn modelId="{3128A874-029F-4BA1-8B59-6B82ED5657D3}" type="presParOf" srcId="{1BC0A0EC-A4CC-470B-9879-F6B9C9A370F8}" destId="{A404E63B-E062-4533-8BC3-AC5A22F08356}" srcOrd="0" destOrd="0" presId="urn:microsoft.com/office/officeart/2005/8/layout/orgChart1"/>
    <dgm:cxn modelId="{D7ECB8EE-D36D-4B53-A152-A9DA7026490D}" type="presParOf" srcId="{A404E63B-E062-4533-8BC3-AC5A22F08356}" destId="{E2F8C2EE-F015-43AC-A1A7-6C20EBF74F88}" srcOrd="0" destOrd="0" presId="urn:microsoft.com/office/officeart/2005/8/layout/orgChart1"/>
    <dgm:cxn modelId="{466FCDEE-0385-4E8E-8A5C-0E33281930E6}" type="presParOf" srcId="{A404E63B-E062-4533-8BC3-AC5A22F08356}" destId="{69EFBDCD-9844-4FE0-866C-076CC40E7576}" srcOrd="1" destOrd="0" presId="urn:microsoft.com/office/officeart/2005/8/layout/orgChart1"/>
    <dgm:cxn modelId="{B7CDFC26-3506-4AA9-A72F-76717B8AB3D4}" type="presParOf" srcId="{1BC0A0EC-A4CC-470B-9879-F6B9C9A370F8}" destId="{CA8ECC7C-5554-471B-B89F-1B9CA96F45EF}" srcOrd="1" destOrd="0" presId="urn:microsoft.com/office/officeart/2005/8/layout/orgChart1"/>
    <dgm:cxn modelId="{3B57E378-EB34-42B0-B10E-B38546D272D9}" type="presParOf" srcId="{1BC0A0EC-A4CC-470B-9879-F6B9C9A370F8}" destId="{B19D75A4-C92C-4351-9431-3F628E870AE5}" srcOrd="2" destOrd="0" presId="urn:microsoft.com/office/officeart/2005/8/layout/orgChart1"/>
    <dgm:cxn modelId="{229CEAC6-127A-42B0-ACBA-641056D1AE61}" type="presParOf" srcId="{DF9160AE-2FAC-48C2-A3AD-66369F33BD17}" destId="{0A9B408A-26A1-43DA-9F56-8BCDA545360C}" srcOrd="2" destOrd="0" presId="urn:microsoft.com/office/officeart/2005/8/layout/orgChart1"/>
    <dgm:cxn modelId="{3B8CABFE-2B27-4E57-8E97-4CDC0FF62658}" type="presParOf" srcId="{DF9160AE-2FAC-48C2-A3AD-66369F33BD17}" destId="{DFE295B3-42E6-40DB-A9DB-08D29EA3D791}" srcOrd="3" destOrd="0" presId="urn:microsoft.com/office/officeart/2005/8/layout/orgChart1"/>
    <dgm:cxn modelId="{E620F975-4C7A-4BA3-AFF8-48F68F8A066F}" type="presParOf" srcId="{DFE295B3-42E6-40DB-A9DB-08D29EA3D791}" destId="{4DF105BC-79AA-4CFB-8768-22C64649F9B4}" srcOrd="0" destOrd="0" presId="urn:microsoft.com/office/officeart/2005/8/layout/orgChart1"/>
    <dgm:cxn modelId="{54281484-A8B7-450E-981D-417BFDC12D6C}" type="presParOf" srcId="{4DF105BC-79AA-4CFB-8768-22C64649F9B4}" destId="{AB257F81-F704-46D8-BB65-EEFB8D59FBF6}" srcOrd="0" destOrd="0" presId="urn:microsoft.com/office/officeart/2005/8/layout/orgChart1"/>
    <dgm:cxn modelId="{76205769-52E7-469C-871F-52098099B56E}" type="presParOf" srcId="{4DF105BC-79AA-4CFB-8768-22C64649F9B4}" destId="{766D14CE-6E83-4756-8DF5-1C10F7A8BE3A}" srcOrd="1" destOrd="0" presId="urn:microsoft.com/office/officeart/2005/8/layout/orgChart1"/>
    <dgm:cxn modelId="{F656DC5E-AB76-40A3-B980-155D3BF10F4D}" type="presParOf" srcId="{DFE295B3-42E6-40DB-A9DB-08D29EA3D791}" destId="{75A0C75D-345A-4B96-86B2-07A000B966E0}" srcOrd="1" destOrd="0" presId="urn:microsoft.com/office/officeart/2005/8/layout/orgChart1"/>
    <dgm:cxn modelId="{8E3765F3-9B59-4434-BAEA-46053DC83C97}" type="presParOf" srcId="{DFE295B3-42E6-40DB-A9DB-08D29EA3D791}" destId="{3094C2F0-D4AC-48E1-9FD9-28D64F1F6E1D}" srcOrd="2" destOrd="0" presId="urn:microsoft.com/office/officeart/2005/8/layout/orgChart1"/>
    <dgm:cxn modelId="{5DA3A60B-1CC2-4D8F-BEC7-271FFC608435}" type="presParOf" srcId="{90A1B186-3B4D-4173-933E-802B4FA8007A}" destId="{154AFAC1-4E26-4940-849E-7AEBB57D885F}" srcOrd="2" destOrd="0" presId="urn:microsoft.com/office/officeart/2005/8/layout/orgChart1"/>
    <dgm:cxn modelId="{DED1C084-58BE-4E05-BDDA-B1EE83560630}" type="presParOf" srcId="{225FD056-0A2B-44F1-A0E2-503CDBEEABA0}" destId="{071C5371-B7EB-4D35-9FF6-E42357DA38F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9B408A-26A1-43DA-9F56-8BCDA545360C}">
      <dsp:nvSpPr>
        <dsp:cNvPr id="0" name=""/>
        <dsp:cNvSpPr/>
      </dsp:nvSpPr>
      <dsp:spPr>
        <a:xfrm>
          <a:off x="4252428" y="2082343"/>
          <a:ext cx="1302536" cy="1976745"/>
        </a:xfrm>
        <a:custGeom>
          <a:avLst/>
          <a:gdLst/>
          <a:ahLst/>
          <a:cxnLst/>
          <a:rect l="0" t="0" r="0" b="0"/>
          <a:pathLst>
            <a:path>
              <a:moveTo>
                <a:pt x="0" y="0"/>
              </a:moveTo>
              <a:lnTo>
                <a:pt x="0" y="1976745"/>
              </a:lnTo>
              <a:lnTo>
                <a:pt x="1302536" y="19767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41546-5C3E-4E6E-80BF-30CDF74A5642}">
      <dsp:nvSpPr>
        <dsp:cNvPr id="0" name=""/>
        <dsp:cNvSpPr/>
      </dsp:nvSpPr>
      <dsp:spPr>
        <a:xfrm>
          <a:off x="4252428" y="2082343"/>
          <a:ext cx="1302536" cy="752614"/>
        </a:xfrm>
        <a:custGeom>
          <a:avLst/>
          <a:gdLst/>
          <a:ahLst/>
          <a:cxnLst/>
          <a:rect l="0" t="0" r="0" b="0"/>
          <a:pathLst>
            <a:path>
              <a:moveTo>
                <a:pt x="0" y="0"/>
              </a:moveTo>
              <a:lnTo>
                <a:pt x="0" y="752614"/>
              </a:lnTo>
              <a:lnTo>
                <a:pt x="1302536" y="7526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7E7B53-521E-4007-A9DE-A709C34F512A}">
      <dsp:nvSpPr>
        <dsp:cNvPr id="0" name=""/>
        <dsp:cNvSpPr/>
      </dsp:nvSpPr>
      <dsp:spPr>
        <a:xfrm>
          <a:off x="3899754" y="860888"/>
          <a:ext cx="1040817" cy="361275"/>
        </a:xfrm>
        <a:custGeom>
          <a:avLst/>
          <a:gdLst/>
          <a:ahLst/>
          <a:cxnLst/>
          <a:rect l="0" t="0" r="0" b="0"/>
          <a:pathLst>
            <a:path>
              <a:moveTo>
                <a:pt x="0" y="0"/>
              </a:moveTo>
              <a:lnTo>
                <a:pt x="0" y="180637"/>
              </a:lnTo>
              <a:lnTo>
                <a:pt x="1040817" y="180637"/>
              </a:lnTo>
              <a:lnTo>
                <a:pt x="1040817" y="3612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59C23B-02F8-485F-A0E9-1BE96E58EF67}">
      <dsp:nvSpPr>
        <dsp:cNvPr id="0" name=""/>
        <dsp:cNvSpPr/>
      </dsp:nvSpPr>
      <dsp:spPr>
        <a:xfrm>
          <a:off x="2018730" y="2082343"/>
          <a:ext cx="152062" cy="968631"/>
        </a:xfrm>
        <a:custGeom>
          <a:avLst/>
          <a:gdLst/>
          <a:ahLst/>
          <a:cxnLst/>
          <a:rect l="0" t="0" r="0" b="0"/>
          <a:pathLst>
            <a:path>
              <a:moveTo>
                <a:pt x="152062" y="0"/>
              </a:moveTo>
              <a:lnTo>
                <a:pt x="152062" y="968631"/>
              </a:lnTo>
              <a:lnTo>
                <a:pt x="0" y="968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C0F843-9104-4402-AAD8-BCB64DC60589}">
      <dsp:nvSpPr>
        <dsp:cNvPr id="0" name=""/>
        <dsp:cNvSpPr/>
      </dsp:nvSpPr>
      <dsp:spPr>
        <a:xfrm>
          <a:off x="2858937" y="860888"/>
          <a:ext cx="1040817" cy="361275"/>
        </a:xfrm>
        <a:custGeom>
          <a:avLst/>
          <a:gdLst/>
          <a:ahLst/>
          <a:cxnLst/>
          <a:rect l="0" t="0" r="0" b="0"/>
          <a:pathLst>
            <a:path>
              <a:moveTo>
                <a:pt x="1040817" y="0"/>
              </a:moveTo>
              <a:lnTo>
                <a:pt x="1040817" y="180637"/>
              </a:lnTo>
              <a:lnTo>
                <a:pt x="0" y="180637"/>
              </a:lnTo>
              <a:lnTo>
                <a:pt x="0" y="3612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4A474E-9168-435A-8959-B90EBBFD9BB0}">
      <dsp:nvSpPr>
        <dsp:cNvPr id="0" name=""/>
        <dsp:cNvSpPr/>
      </dsp:nvSpPr>
      <dsp:spPr>
        <a:xfrm>
          <a:off x="2676596" y="707"/>
          <a:ext cx="2446317"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besedne vrste</a:t>
          </a:r>
          <a:endParaRPr lang="sl-SI" sz="2800" kern="1200" dirty="0"/>
        </a:p>
      </dsp:txBody>
      <dsp:txXfrm>
        <a:off x="2676596" y="707"/>
        <a:ext cx="2446317" cy="860180"/>
      </dsp:txXfrm>
    </dsp:sp>
    <dsp:sp modelId="{EAE2B92E-B02C-4FAA-A99B-B7518C792142}">
      <dsp:nvSpPr>
        <dsp:cNvPr id="0" name=""/>
        <dsp:cNvSpPr/>
      </dsp:nvSpPr>
      <dsp:spPr>
        <a:xfrm>
          <a:off x="1998757" y="1222163"/>
          <a:ext cx="1720360"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zares</a:t>
          </a:r>
          <a:endParaRPr lang="sl-SI" sz="2800" kern="1200" dirty="0"/>
        </a:p>
      </dsp:txBody>
      <dsp:txXfrm>
        <a:off x="1998757" y="1222163"/>
        <a:ext cx="1720360" cy="860180"/>
      </dsp:txXfrm>
    </dsp:sp>
    <dsp:sp modelId="{480E0360-4B5C-41DB-A3CD-9D341DB12235}">
      <dsp:nvSpPr>
        <dsp:cNvPr id="0" name=""/>
        <dsp:cNvSpPr/>
      </dsp:nvSpPr>
      <dsp:spPr>
        <a:xfrm>
          <a:off x="298370" y="2620885"/>
          <a:ext cx="1720360"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znanstveno</a:t>
          </a:r>
          <a:endParaRPr lang="sl-SI" sz="2800" kern="1200" dirty="0"/>
        </a:p>
      </dsp:txBody>
      <dsp:txXfrm>
        <a:off x="298370" y="2620885"/>
        <a:ext cx="1720360" cy="860180"/>
      </dsp:txXfrm>
    </dsp:sp>
    <dsp:sp modelId="{043E6B85-F68F-4193-8571-51338CC8682B}">
      <dsp:nvSpPr>
        <dsp:cNvPr id="0" name=""/>
        <dsp:cNvSpPr/>
      </dsp:nvSpPr>
      <dsp:spPr>
        <a:xfrm>
          <a:off x="4080392" y="1222163"/>
          <a:ext cx="1720360"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za </a:t>
          </a:r>
          <a:r>
            <a:rPr lang="sl-SI" sz="2800" kern="1200" dirty="0" err="1" smtClean="0"/>
            <a:t>hec</a:t>
          </a:r>
          <a:endParaRPr lang="sl-SI" sz="2800" kern="1200" dirty="0"/>
        </a:p>
      </dsp:txBody>
      <dsp:txXfrm>
        <a:off x="4080392" y="1222163"/>
        <a:ext cx="1720360" cy="860180"/>
      </dsp:txXfrm>
    </dsp:sp>
    <dsp:sp modelId="{E2F8C2EE-F015-43AC-A1A7-6C20EBF74F88}">
      <dsp:nvSpPr>
        <dsp:cNvPr id="0" name=""/>
        <dsp:cNvSpPr/>
      </dsp:nvSpPr>
      <dsp:spPr>
        <a:xfrm>
          <a:off x="5554965" y="2404868"/>
          <a:ext cx="1720360"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pedagoško</a:t>
          </a:r>
          <a:endParaRPr lang="sl-SI" sz="2800" kern="1200" dirty="0"/>
        </a:p>
      </dsp:txBody>
      <dsp:txXfrm>
        <a:off x="5554965" y="2404868"/>
        <a:ext cx="1720360" cy="860180"/>
      </dsp:txXfrm>
    </dsp:sp>
    <dsp:sp modelId="{AB257F81-F704-46D8-BB65-EEFB8D59FBF6}">
      <dsp:nvSpPr>
        <dsp:cNvPr id="0" name=""/>
        <dsp:cNvSpPr/>
      </dsp:nvSpPr>
      <dsp:spPr>
        <a:xfrm>
          <a:off x="5554965" y="3628999"/>
          <a:ext cx="1720360" cy="8601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sl-SI" sz="2800" kern="1200" dirty="0" smtClean="0"/>
            <a:t>strojno</a:t>
          </a:r>
          <a:endParaRPr lang="sl-SI" sz="2800" kern="1200" dirty="0"/>
        </a:p>
      </dsp:txBody>
      <dsp:txXfrm>
        <a:off x="5554965" y="3628999"/>
        <a:ext cx="1720360" cy="8601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C267E1-0023-4071-A7AF-918E1E95A69E}" type="datetimeFigureOut">
              <a:rPr lang="sl-SI" smtClean="0"/>
              <a:pPr/>
              <a:t>3.2.2011</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F4E6F-6F76-4412-B721-2C7F238D3E2F}"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13</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14</a:t>
            </a:fld>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15</a:t>
            </a:fld>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16</a:t>
            </a:fld>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17</a:t>
            </a:fld>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18</a:t>
            </a:fld>
            <a:endParaRPr lang="sl-S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19</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a:t>
            </a:fld>
            <a:endParaRPr lang="sl-S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20</a:t>
            </a:fld>
            <a:endParaRPr lang="sl-S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21</a:t>
            </a:fld>
            <a:endParaRPr lang="sl-SI"/>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22</a:t>
            </a:fld>
            <a:endParaRPr lang="sl-SI"/>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23</a:t>
            </a:fld>
            <a:endParaRPr lang="sl-SI"/>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24</a:t>
            </a:fld>
            <a:endParaRPr lang="sl-SI"/>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25</a:t>
            </a:fld>
            <a:endParaRPr lang="sl-SI"/>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26</a:t>
            </a:fld>
            <a:endParaRPr lang="sl-SI"/>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27</a:t>
            </a:fld>
            <a:endParaRPr lang="sl-SI"/>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28</a:t>
            </a:fld>
            <a:endParaRPr lang="sl-SI"/>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29</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3</a:t>
            </a:fld>
            <a:endParaRPr lang="sl-SI"/>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30</a:t>
            </a:fld>
            <a:endParaRPr lang="sl-SI"/>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31</a:t>
            </a:fld>
            <a:endParaRPr lang="sl-SI"/>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32</a:t>
            </a:fld>
            <a:endParaRPr lang="sl-SI"/>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33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536F4E6F-6F76-4412-B721-2C7F238D3E2F}"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7F845184-80ED-4EEE-94E2-90517B34E3EE}" type="datetimeFigureOut">
              <a:rPr lang="sl-SI" smtClean="0"/>
              <a:pPr/>
              <a:t>3.2.2011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F845184-80ED-4EEE-94E2-90517B34E3EE}" type="datetimeFigureOut">
              <a:rPr lang="sl-SI" smtClean="0"/>
              <a:pPr/>
              <a:t>3.2.2011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F845184-80ED-4EEE-94E2-90517B34E3EE}" type="datetimeFigureOut">
              <a:rPr lang="sl-SI" smtClean="0"/>
              <a:pPr/>
              <a:t>3.2.2011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F845184-80ED-4EEE-94E2-90517B34E3EE}" type="datetimeFigureOut">
              <a:rPr lang="sl-SI" smtClean="0"/>
              <a:pPr/>
              <a:t>3.2.2011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7F845184-80ED-4EEE-94E2-90517B34E3EE}" type="datetimeFigureOut">
              <a:rPr lang="sl-SI" smtClean="0"/>
              <a:pPr/>
              <a:t>3.2.2011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7F845184-80ED-4EEE-94E2-90517B34E3EE}" type="datetimeFigureOut">
              <a:rPr lang="sl-SI" smtClean="0"/>
              <a:pPr/>
              <a:t>3.2.2011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7F845184-80ED-4EEE-94E2-90517B34E3EE}" type="datetimeFigureOut">
              <a:rPr lang="sl-SI" smtClean="0"/>
              <a:pPr/>
              <a:t>3.2.2011</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7F845184-80ED-4EEE-94E2-90517B34E3EE}" type="datetimeFigureOut">
              <a:rPr lang="sl-SI" smtClean="0"/>
              <a:pPr/>
              <a:t>3.2.2011</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F845184-80ED-4EEE-94E2-90517B34E3EE}" type="datetimeFigureOut">
              <a:rPr lang="sl-SI" smtClean="0"/>
              <a:pPr/>
              <a:t>3.2.2011</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7F845184-80ED-4EEE-94E2-90517B34E3EE}" type="datetimeFigureOut">
              <a:rPr lang="sl-SI" smtClean="0"/>
              <a:pPr/>
              <a:t>3.2.2011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7F845184-80ED-4EEE-94E2-90517B34E3EE}" type="datetimeFigureOut">
              <a:rPr lang="sl-SI" smtClean="0"/>
              <a:pPr/>
              <a:t>3.2.2011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45184-80ED-4EEE-94E2-90517B34E3EE}" type="datetimeFigureOut">
              <a:rPr lang="sl-SI" smtClean="0"/>
              <a:pPr/>
              <a:t>3.2.2011</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BC820-4BF6-47ED-BB07-2F284CA0C112}"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dirty="0" smtClean="0"/>
              <a:t>Koliko je v slovenskih korpusih besednih vrst, ampak čisto zares?</a:t>
            </a:r>
            <a:endParaRPr lang="sl-SI" dirty="0"/>
          </a:p>
        </p:txBody>
      </p:sp>
      <p:sp>
        <p:nvSpPr>
          <p:cNvPr id="3" name="Podnaslov 2"/>
          <p:cNvSpPr>
            <a:spLocks noGrp="1"/>
          </p:cNvSpPr>
          <p:nvPr>
            <p:ph type="subTitle" idx="1"/>
          </p:nvPr>
        </p:nvSpPr>
        <p:spPr/>
        <p:txBody>
          <a:bodyPr/>
          <a:lstStyle/>
          <a:p>
            <a:pPr algn="r"/>
            <a:r>
              <a:rPr lang="sl-SI" dirty="0" smtClean="0"/>
              <a:t>Simon Krek</a:t>
            </a:r>
          </a:p>
          <a:p>
            <a:pPr algn="r"/>
            <a:r>
              <a:rPr lang="sl-SI" sz="2800" dirty="0" smtClean="0"/>
              <a:t>Amebis, d.o.o., Kamnik</a:t>
            </a:r>
          </a:p>
          <a:p>
            <a:pPr algn="r"/>
            <a:r>
              <a:rPr lang="sl-SI" sz="2800" dirty="0" smtClean="0"/>
              <a:t>Institut Jožef Stefan</a:t>
            </a:r>
            <a:endParaRPr lang="sl-SI" sz="2800" dirty="0"/>
          </a:p>
        </p:txBody>
      </p:sp>
      <p:pic>
        <p:nvPicPr>
          <p:cNvPr id="4" name="Slika 3" descr="MSS_2011.jpg"/>
          <p:cNvPicPr>
            <a:picLocks noChangeAspect="1"/>
          </p:cNvPicPr>
          <p:nvPr/>
        </p:nvPicPr>
        <p:blipFill>
          <a:blip r:embed="rId3" cstate="print"/>
          <a:stretch>
            <a:fillRect/>
          </a:stretch>
        </p:blipFill>
        <p:spPr>
          <a:xfrm>
            <a:off x="323528" y="188640"/>
            <a:ext cx="3744416" cy="576064"/>
          </a:xfrm>
          <a:prstGeom prst="rect">
            <a:avLst/>
          </a:prstGeom>
        </p:spPr>
      </p:pic>
      <p:pic>
        <p:nvPicPr>
          <p:cNvPr id="5" name="Slika 4" descr="LOGOTIP-ESS-SLO.jpg"/>
          <p:cNvPicPr>
            <a:picLocks noChangeAspect="1"/>
          </p:cNvPicPr>
          <p:nvPr/>
        </p:nvPicPr>
        <p:blipFill>
          <a:blip r:embed="rId4" cstate="print"/>
          <a:stretch>
            <a:fillRect/>
          </a:stretch>
        </p:blipFill>
        <p:spPr>
          <a:xfrm>
            <a:off x="5580112" y="116632"/>
            <a:ext cx="3347864" cy="9280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Malce zgodovine</a:t>
            </a:r>
            <a:endParaRPr lang="sl-SI" dirty="0"/>
          </a:p>
        </p:txBody>
      </p:sp>
      <p:pic>
        <p:nvPicPr>
          <p:cNvPr id="4" name="Ograda vsebine 3" descr="Zgodovina.jpg"/>
          <p:cNvPicPr>
            <a:picLocks noGrp="1" noChangeAspect="1"/>
          </p:cNvPicPr>
          <p:nvPr>
            <p:ph idx="1"/>
          </p:nvPr>
        </p:nvPicPr>
        <p:blipFill>
          <a:blip r:embed="rId3" cstate="print"/>
          <a:stretch>
            <a:fillRect/>
          </a:stretch>
        </p:blipFill>
        <p:spPr>
          <a:xfrm>
            <a:off x="517233" y="1600200"/>
            <a:ext cx="8109534" cy="45259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Aristotel: 335 pr. n. št.</a:t>
            </a:r>
            <a:endParaRPr lang="sl-SI" dirty="0"/>
          </a:p>
        </p:txBody>
      </p:sp>
      <p:sp>
        <p:nvSpPr>
          <p:cNvPr id="3" name="Ograda vsebine 2"/>
          <p:cNvSpPr>
            <a:spLocks noGrp="1"/>
          </p:cNvSpPr>
          <p:nvPr>
            <p:ph idx="1"/>
          </p:nvPr>
        </p:nvSpPr>
        <p:spPr/>
        <p:txBody>
          <a:bodyPr>
            <a:normAutofit fontScale="92500" lnSpcReduction="10000"/>
          </a:bodyPr>
          <a:lstStyle/>
          <a:p>
            <a:r>
              <a:rPr lang="sl-SI" dirty="0" smtClean="0"/>
              <a:t>Ime (</a:t>
            </a:r>
            <a:r>
              <a:rPr lang="sl-SI" dirty="0" err="1" smtClean="0"/>
              <a:t>όνομα</a:t>
            </a:r>
            <a:r>
              <a:rPr lang="sl-SI" dirty="0" smtClean="0"/>
              <a:t>, </a:t>
            </a:r>
            <a:r>
              <a:rPr lang="sl-SI" dirty="0" err="1" smtClean="0"/>
              <a:t>όnoma</a:t>
            </a:r>
            <a:r>
              <a:rPr lang="sl-SI" dirty="0" smtClean="0"/>
              <a:t>) je sestavljen pomenski izraz brez časovne oznake, čigar sestavni deli nimajo lastnega pomena. </a:t>
            </a:r>
          </a:p>
          <a:p>
            <a:r>
              <a:rPr lang="sl-SI" dirty="0" smtClean="0"/>
              <a:t>Glagol (</a:t>
            </a:r>
            <a:r>
              <a:rPr lang="sl-SI" dirty="0" err="1" smtClean="0"/>
              <a:t>ρήμα</a:t>
            </a:r>
            <a:r>
              <a:rPr lang="sl-SI" dirty="0" smtClean="0"/>
              <a:t>, </a:t>
            </a:r>
            <a:r>
              <a:rPr lang="sl-SI" dirty="0" err="1" smtClean="0"/>
              <a:t>rhêma</a:t>
            </a:r>
            <a:r>
              <a:rPr lang="sl-SI" dirty="0" smtClean="0"/>
              <a:t>) je sestavljen pomenski izraz, ki vsebuje časovno oznako in ki v njem – podobno kot v imenu – posamezna sestavina nima lastnega pomena. </a:t>
            </a:r>
          </a:p>
          <a:p>
            <a:r>
              <a:rPr lang="sl-SI" dirty="0" smtClean="0"/>
              <a:t>Veznik (</a:t>
            </a:r>
            <a:r>
              <a:rPr lang="sl-SI" dirty="0" err="1" smtClean="0"/>
              <a:t>σύνδεσμός</a:t>
            </a:r>
            <a:r>
              <a:rPr lang="sl-SI" dirty="0" smtClean="0"/>
              <a:t>, </a:t>
            </a:r>
            <a:r>
              <a:rPr lang="sl-SI" dirty="0" err="1" smtClean="0"/>
              <a:t>syndesmόs</a:t>
            </a:r>
            <a:r>
              <a:rPr lang="sl-SI" dirty="0" smtClean="0"/>
              <a:t>) je sestavljen izraz, ki nima lastnega pomena in ni primeren, da bi stal sam zase na začetku stavka, /.../</a:t>
            </a:r>
          </a:p>
          <a:p>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7"/>
          <p:cNvSpPr>
            <a:spLocks noGrp="1"/>
          </p:cNvSpPr>
          <p:nvPr>
            <p:ph type="title"/>
          </p:nvPr>
        </p:nvSpPr>
        <p:spPr/>
        <p:txBody>
          <a:bodyPr/>
          <a:lstStyle/>
          <a:p>
            <a:r>
              <a:rPr lang="sl-SI" dirty="0" smtClean="0"/>
              <a:t>Kriteriji</a:t>
            </a:r>
            <a:endParaRPr lang="sl-SI" dirty="0"/>
          </a:p>
        </p:txBody>
      </p:sp>
      <p:sp>
        <p:nvSpPr>
          <p:cNvPr id="7" name="Elipsa 6"/>
          <p:cNvSpPr/>
          <p:nvPr/>
        </p:nvSpPr>
        <p:spPr>
          <a:xfrm>
            <a:off x="1115616" y="2924944"/>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Elipsa 8"/>
          <p:cNvSpPr/>
          <p:nvPr/>
        </p:nvSpPr>
        <p:spPr>
          <a:xfrm>
            <a:off x="2483768" y="1340768"/>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Elipsa 9"/>
          <p:cNvSpPr/>
          <p:nvPr/>
        </p:nvSpPr>
        <p:spPr>
          <a:xfrm>
            <a:off x="3923928" y="2924944"/>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oljeZBesedilom 10"/>
          <p:cNvSpPr txBox="1"/>
          <p:nvPr/>
        </p:nvSpPr>
        <p:spPr>
          <a:xfrm>
            <a:off x="323528" y="5877272"/>
            <a:ext cx="1728192" cy="523220"/>
          </a:xfrm>
          <a:prstGeom prst="rect">
            <a:avLst/>
          </a:prstGeom>
          <a:noFill/>
        </p:spPr>
        <p:txBody>
          <a:bodyPr wrap="square" rtlCol="0">
            <a:spAutoFit/>
          </a:bodyPr>
          <a:lstStyle/>
          <a:p>
            <a:r>
              <a:rPr lang="sl-SI" sz="2800" dirty="0" smtClean="0">
                <a:solidFill>
                  <a:schemeClr val="tx2">
                    <a:lumMod val="75000"/>
                  </a:schemeClr>
                </a:solidFill>
              </a:rPr>
              <a:t>pomenski</a:t>
            </a:r>
            <a:endParaRPr lang="sl-SI" sz="2800" dirty="0">
              <a:solidFill>
                <a:schemeClr val="tx2">
                  <a:lumMod val="75000"/>
                </a:schemeClr>
              </a:solidFill>
            </a:endParaRPr>
          </a:p>
        </p:txBody>
      </p:sp>
      <p:sp>
        <p:nvSpPr>
          <p:cNvPr id="12" name="PoljeZBesedilom 11"/>
          <p:cNvSpPr txBox="1"/>
          <p:nvPr/>
        </p:nvSpPr>
        <p:spPr>
          <a:xfrm>
            <a:off x="7020272" y="5805264"/>
            <a:ext cx="1728192" cy="523220"/>
          </a:xfrm>
          <a:prstGeom prst="rect">
            <a:avLst/>
          </a:prstGeom>
          <a:noFill/>
        </p:spPr>
        <p:txBody>
          <a:bodyPr wrap="square" rtlCol="0">
            <a:spAutoFit/>
          </a:bodyPr>
          <a:lstStyle/>
          <a:p>
            <a:r>
              <a:rPr lang="sl-SI" sz="2800" dirty="0" smtClean="0">
                <a:solidFill>
                  <a:schemeClr val="tx2">
                    <a:lumMod val="75000"/>
                  </a:schemeClr>
                </a:solidFill>
              </a:rPr>
              <a:t>oblikovni</a:t>
            </a:r>
            <a:endParaRPr lang="sl-SI" sz="2800" dirty="0">
              <a:solidFill>
                <a:schemeClr val="tx2">
                  <a:lumMod val="75000"/>
                </a:schemeClr>
              </a:solidFill>
            </a:endParaRPr>
          </a:p>
        </p:txBody>
      </p:sp>
      <p:sp>
        <p:nvSpPr>
          <p:cNvPr id="13" name="PoljeZBesedilom 12"/>
          <p:cNvSpPr txBox="1"/>
          <p:nvPr/>
        </p:nvSpPr>
        <p:spPr>
          <a:xfrm>
            <a:off x="1043608" y="1124744"/>
            <a:ext cx="2088232" cy="954107"/>
          </a:xfrm>
          <a:prstGeom prst="rect">
            <a:avLst/>
          </a:prstGeom>
          <a:noFill/>
        </p:spPr>
        <p:txBody>
          <a:bodyPr wrap="square" rtlCol="0">
            <a:spAutoFit/>
          </a:bodyPr>
          <a:lstStyle/>
          <a:p>
            <a:r>
              <a:rPr lang="sl-SI" sz="2800" dirty="0" smtClean="0">
                <a:solidFill>
                  <a:schemeClr val="tx2">
                    <a:lumMod val="75000"/>
                  </a:schemeClr>
                </a:solidFill>
              </a:rPr>
              <a:t>distribucijski- skladenjski</a:t>
            </a:r>
            <a:endParaRPr lang="sl-SI" sz="2800" dirty="0">
              <a:solidFill>
                <a:schemeClr val="tx2">
                  <a:lumMod val="75000"/>
                </a:schemeClr>
              </a:solidFill>
            </a:endParaRPr>
          </a:p>
        </p:txBody>
      </p:sp>
      <p:sp>
        <p:nvSpPr>
          <p:cNvPr id="14" name="PoljeZBesedilom 13"/>
          <p:cNvSpPr txBox="1"/>
          <p:nvPr/>
        </p:nvSpPr>
        <p:spPr>
          <a:xfrm>
            <a:off x="4211960" y="3068960"/>
            <a:ext cx="2088232" cy="1384995"/>
          </a:xfrm>
          <a:prstGeom prst="rect">
            <a:avLst/>
          </a:prstGeom>
          <a:noFill/>
        </p:spPr>
        <p:txBody>
          <a:bodyPr wrap="square" rtlCol="0">
            <a:spAutoFit/>
          </a:bodyPr>
          <a:lstStyle/>
          <a:p>
            <a:pPr algn="ctr"/>
            <a:r>
              <a:rPr lang="sl-SI" sz="2800" dirty="0" smtClean="0">
                <a:solidFill>
                  <a:srgbClr val="C00000"/>
                </a:solidFill>
              </a:rPr>
              <a:t>samostalnik</a:t>
            </a:r>
          </a:p>
          <a:p>
            <a:pPr algn="ctr"/>
            <a:r>
              <a:rPr lang="sl-SI" sz="2800" dirty="0" smtClean="0">
                <a:solidFill>
                  <a:srgbClr val="C00000"/>
                </a:solidFill>
              </a:rPr>
              <a:t>pridevnik</a:t>
            </a:r>
          </a:p>
          <a:p>
            <a:pPr algn="ctr"/>
            <a:r>
              <a:rPr lang="sl-SI" sz="2800" dirty="0" smtClean="0">
                <a:solidFill>
                  <a:srgbClr val="C00000"/>
                </a:solidFill>
              </a:rPr>
              <a:t>glagol</a:t>
            </a:r>
          </a:p>
        </p:txBody>
      </p:sp>
      <p:sp>
        <p:nvSpPr>
          <p:cNvPr id="15" name="PoljeZBesedilom 14"/>
          <p:cNvSpPr txBox="1"/>
          <p:nvPr/>
        </p:nvSpPr>
        <p:spPr>
          <a:xfrm>
            <a:off x="2843808" y="4293096"/>
            <a:ext cx="2088232" cy="523220"/>
          </a:xfrm>
          <a:prstGeom prst="rect">
            <a:avLst/>
          </a:prstGeom>
          <a:noFill/>
        </p:spPr>
        <p:txBody>
          <a:bodyPr wrap="square" rtlCol="0">
            <a:spAutoFit/>
          </a:bodyPr>
          <a:lstStyle/>
          <a:p>
            <a:pPr algn="ctr"/>
            <a:r>
              <a:rPr lang="sl-SI" sz="2800" dirty="0" smtClean="0">
                <a:solidFill>
                  <a:srgbClr val="C00000"/>
                </a:solidFill>
              </a:rPr>
              <a:t>števnik</a:t>
            </a:r>
          </a:p>
        </p:txBody>
      </p:sp>
      <p:sp>
        <p:nvSpPr>
          <p:cNvPr id="16" name="PoljeZBesedilom 15"/>
          <p:cNvSpPr txBox="1"/>
          <p:nvPr/>
        </p:nvSpPr>
        <p:spPr>
          <a:xfrm>
            <a:off x="2051720" y="2924944"/>
            <a:ext cx="2088232" cy="1384995"/>
          </a:xfrm>
          <a:prstGeom prst="rect">
            <a:avLst/>
          </a:prstGeom>
          <a:noFill/>
        </p:spPr>
        <p:txBody>
          <a:bodyPr wrap="square" rtlCol="0">
            <a:spAutoFit/>
          </a:bodyPr>
          <a:lstStyle/>
          <a:p>
            <a:pPr algn="ctr"/>
            <a:r>
              <a:rPr lang="sl-SI" sz="2800" dirty="0" smtClean="0">
                <a:solidFill>
                  <a:srgbClr val="C00000"/>
                </a:solidFill>
              </a:rPr>
              <a:t>predlog</a:t>
            </a:r>
          </a:p>
          <a:p>
            <a:pPr algn="ctr"/>
            <a:r>
              <a:rPr lang="sl-SI" sz="2800" dirty="0" smtClean="0">
                <a:solidFill>
                  <a:srgbClr val="C00000"/>
                </a:solidFill>
              </a:rPr>
              <a:t>veznik</a:t>
            </a:r>
          </a:p>
          <a:p>
            <a:pPr algn="ctr"/>
            <a:r>
              <a:rPr lang="sl-SI" sz="2800" dirty="0" smtClean="0">
                <a:solidFill>
                  <a:srgbClr val="C00000"/>
                </a:solidFill>
              </a:rPr>
              <a:t>prislov</a:t>
            </a:r>
          </a:p>
        </p:txBody>
      </p:sp>
      <p:sp>
        <p:nvSpPr>
          <p:cNvPr id="17" name="PoljeZBesedilom 16"/>
          <p:cNvSpPr txBox="1"/>
          <p:nvPr/>
        </p:nvSpPr>
        <p:spPr>
          <a:xfrm>
            <a:off x="3131840" y="3861048"/>
            <a:ext cx="2088232" cy="523220"/>
          </a:xfrm>
          <a:prstGeom prst="rect">
            <a:avLst/>
          </a:prstGeom>
          <a:noFill/>
        </p:spPr>
        <p:txBody>
          <a:bodyPr wrap="square" rtlCol="0">
            <a:spAutoFit/>
          </a:bodyPr>
          <a:lstStyle/>
          <a:p>
            <a:pPr algn="ctr"/>
            <a:r>
              <a:rPr lang="sl-SI" sz="2800" dirty="0" smtClean="0">
                <a:solidFill>
                  <a:srgbClr val="C00000"/>
                </a:solidFill>
              </a:rPr>
              <a:t>zaimek</a:t>
            </a:r>
          </a:p>
        </p:txBody>
      </p:sp>
      <p:cxnSp>
        <p:nvCxnSpPr>
          <p:cNvPr id="19" name="Raven konektor 18"/>
          <p:cNvCxnSpPr/>
          <p:nvPr/>
        </p:nvCxnSpPr>
        <p:spPr>
          <a:xfrm flipV="1">
            <a:off x="3275856" y="2708920"/>
            <a:ext cx="2592288" cy="24482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Raven konektor 19"/>
          <p:cNvCxnSpPr/>
          <p:nvPr/>
        </p:nvCxnSpPr>
        <p:spPr>
          <a:xfrm rot="5400000" flipH="1" flipV="1">
            <a:off x="1871700" y="3609020"/>
            <a:ext cx="2232248"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Slovenščina I</a:t>
            </a:r>
            <a:endParaRPr lang="sl-SI" dirty="0"/>
          </a:p>
        </p:txBody>
      </p:sp>
      <p:sp>
        <p:nvSpPr>
          <p:cNvPr id="3" name="Ograda vsebine 2"/>
          <p:cNvSpPr>
            <a:spLocks noGrp="1"/>
          </p:cNvSpPr>
          <p:nvPr>
            <p:ph idx="1"/>
          </p:nvPr>
        </p:nvSpPr>
        <p:spPr/>
        <p:txBody>
          <a:bodyPr>
            <a:normAutofit fontScale="92500" lnSpcReduction="10000"/>
          </a:bodyPr>
          <a:lstStyle/>
          <a:p>
            <a:r>
              <a:rPr lang="sl-SI" sz="3600" dirty="0" smtClean="0"/>
              <a:t>(slovnična) kategorizacija &amp; </a:t>
            </a:r>
            <a:r>
              <a:rPr lang="sl-SI" sz="3600" dirty="0" err="1" smtClean="0"/>
              <a:t>kategorizatorji</a:t>
            </a:r>
            <a:r>
              <a:rPr lang="sl-SI" sz="3600" dirty="0" smtClean="0"/>
              <a:t>: </a:t>
            </a:r>
          </a:p>
          <a:p>
            <a:pPr lvl="2"/>
            <a:r>
              <a:rPr lang="sl-SI" dirty="0" smtClean="0"/>
              <a:t>Adam Bohorič ... </a:t>
            </a:r>
          </a:p>
          <a:p>
            <a:pPr lvl="2"/>
            <a:r>
              <a:rPr lang="sl-SI" dirty="0" smtClean="0"/>
              <a:t>Marko Pohlin ... </a:t>
            </a:r>
          </a:p>
          <a:p>
            <a:pPr lvl="2"/>
            <a:r>
              <a:rPr lang="sl-SI" dirty="0" smtClean="0"/>
              <a:t>Jernej Kopitar ... </a:t>
            </a:r>
          </a:p>
          <a:p>
            <a:pPr lvl="2"/>
            <a:r>
              <a:rPr lang="sl-SI" dirty="0" smtClean="0"/>
              <a:t>Anton Janežič ... </a:t>
            </a:r>
          </a:p>
          <a:p>
            <a:pPr lvl="2"/>
            <a:r>
              <a:rPr lang="sl-SI" dirty="0" smtClean="0"/>
              <a:t>Anton Breznik ...</a:t>
            </a:r>
          </a:p>
          <a:p>
            <a:pPr lvl="2"/>
            <a:r>
              <a:rPr lang="sl-SI" dirty="0" smtClean="0"/>
              <a:t>Jože Toporišič ...</a:t>
            </a:r>
          </a:p>
          <a:p>
            <a:r>
              <a:rPr lang="sl-SI" sz="3600" dirty="0" smtClean="0"/>
              <a:t>(slovarska) klasifikacija &amp; klasifikatorji:</a:t>
            </a:r>
          </a:p>
          <a:p>
            <a:pPr lvl="2"/>
            <a:r>
              <a:rPr lang="sl-SI" dirty="0" smtClean="0"/>
              <a:t>Pleteršnik: Slovensko-nemški slovar ...</a:t>
            </a:r>
          </a:p>
          <a:p>
            <a:pPr lvl="2"/>
            <a:r>
              <a:rPr lang="sl-SI" dirty="0" smtClean="0"/>
              <a:t>Slovar slovenskega knjižnega jezika ... </a:t>
            </a:r>
          </a:p>
          <a:p>
            <a:pPr lvl="2"/>
            <a:r>
              <a:rPr lang="sl-SI" dirty="0" smtClean="0"/>
              <a:t>Slovenski pravopis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Skladenjski premik</a:t>
            </a:r>
            <a:endParaRPr lang="sl-SI" dirty="0"/>
          </a:p>
        </p:txBody>
      </p:sp>
      <p:graphicFrame>
        <p:nvGraphicFramePr>
          <p:cNvPr id="5" name="Ograda vsebine 4"/>
          <p:cNvGraphicFramePr>
            <a:graphicFrameLocks noGrp="1"/>
          </p:cNvGraphicFramePr>
          <p:nvPr>
            <p:ph idx="1"/>
          </p:nvPr>
        </p:nvGraphicFramePr>
        <p:xfrm>
          <a:off x="467544" y="1556792"/>
          <a:ext cx="8208913" cy="4526280"/>
        </p:xfrm>
        <a:graphic>
          <a:graphicData uri="http://schemas.openxmlformats.org/drawingml/2006/table">
            <a:tbl>
              <a:tblPr firstRow="1" bandRow="1">
                <a:tableStyleId>{5C22544A-7EE6-4342-B048-85BDC9FD1C3A}</a:tableStyleId>
              </a:tblPr>
              <a:tblGrid>
                <a:gridCol w="451801"/>
                <a:gridCol w="2860567"/>
                <a:gridCol w="4896545"/>
              </a:tblGrid>
              <a:tr h="370840">
                <a:tc>
                  <a:txBody>
                    <a:bodyPr/>
                    <a:lstStyle/>
                    <a:p>
                      <a:endParaRPr lang="sl-SI" dirty="0"/>
                    </a:p>
                  </a:txBody>
                  <a:tcPr/>
                </a:tc>
                <a:tc>
                  <a:txBody>
                    <a:bodyPr/>
                    <a:lstStyle/>
                    <a:p>
                      <a:r>
                        <a:rPr lang="sl-SI" dirty="0" smtClean="0"/>
                        <a:t>Kopitar</a:t>
                      </a:r>
                      <a:r>
                        <a:rPr lang="sl-SI" baseline="0" dirty="0" smtClean="0"/>
                        <a:t> (1808/9)</a:t>
                      </a:r>
                    </a:p>
                    <a:p>
                      <a:r>
                        <a:rPr lang="sl-SI" baseline="0" dirty="0" smtClean="0"/>
                        <a:t>Janežič (1854)</a:t>
                      </a:r>
                      <a:endParaRPr lang="sl-SI" dirty="0" smtClean="0"/>
                    </a:p>
                    <a:p>
                      <a:r>
                        <a:rPr lang="sl-SI" dirty="0" smtClean="0"/>
                        <a:t>Breznik (1912)</a:t>
                      </a:r>
                    </a:p>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Bajec, Kolarič, Rupel (1956)</a:t>
                      </a:r>
                    </a:p>
                  </a:txBody>
                  <a:tcPr/>
                </a:tc>
                <a:tc>
                  <a:txBody>
                    <a:bodyPr/>
                    <a:lstStyle/>
                    <a:p>
                      <a:r>
                        <a:rPr lang="sl-SI" dirty="0" smtClean="0"/>
                        <a:t>Toporišič (2000)</a:t>
                      </a:r>
                      <a:endParaRPr lang="sl-SI" dirty="0"/>
                    </a:p>
                  </a:txBody>
                  <a:tcPr/>
                </a:tc>
              </a:tr>
              <a:tr h="370840">
                <a:tc>
                  <a:txBody>
                    <a:bodyPr/>
                    <a:lstStyle/>
                    <a:p>
                      <a:r>
                        <a:rPr lang="sl-SI" dirty="0" smtClean="0"/>
                        <a:t>1</a:t>
                      </a:r>
                      <a:endParaRPr lang="sl-SI" dirty="0"/>
                    </a:p>
                  </a:txBody>
                  <a:tcPr/>
                </a:tc>
                <a:tc>
                  <a:txBody>
                    <a:bodyPr/>
                    <a:lstStyle/>
                    <a:p>
                      <a:pPr marL="342900" indent="-342900">
                        <a:buNone/>
                      </a:pPr>
                      <a:r>
                        <a:rPr lang="sl-SI" dirty="0" smtClean="0"/>
                        <a:t>samostalnik</a:t>
                      </a:r>
                    </a:p>
                  </a:txBody>
                  <a:tcPr/>
                </a:tc>
                <a:tc>
                  <a:txBody>
                    <a:bodyPr/>
                    <a:lstStyle/>
                    <a:p>
                      <a:pPr marL="1371600" lvl="2" indent="-457200">
                        <a:buFont typeface="+mj-lt"/>
                        <a:buNone/>
                      </a:pPr>
                      <a:r>
                        <a:rPr lang="sl-SI" dirty="0" smtClean="0"/>
                        <a:t>samostalniška beseda</a:t>
                      </a:r>
                    </a:p>
                  </a:txBody>
                  <a:tcPr/>
                </a:tc>
              </a:tr>
              <a:tr h="370840">
                <a:tc>
                  <a:txBody>
                    <a:bodyPr/>
                    <a:lstStyle/>
                    <a:p>
                      <a:r>
                        <a:rPr lang="sl-SI" dirty="0" smtClean="0"/>
                        <a:t>2</a:t>
                      </a:r>
                      <a:endParaRPr lang="sl-SI" dirty="0"/>
                    </a:p>
                  </a:txBody>
                  <a:tcPr/>
                </a:tc>
                <a:tc>
                  <a:txBody>
                    <a:bodyPr/>
                    <a:lstStyle/>
                    <a:p>
                      <a:r>
                        <a:rPr lang="sl-SI" dirty="0" smtClean="0"/>
                        <a:t>pridevnik</a:t>
                      </a:r>
                    </a:p>
                  </a:txBody>
                  <a:tcPr/>
                </a:tc>
                <a:tc>
                  <a:txBody>
                    <a:bodyPr/>
                    <a:lstStyle/>
                    <a:p>
                      <a:pPr marL="1371600" lvl="2" indent="-457200">
                        <a:buFont typeface="+mj-lt"/>
                        <a:buNone/>
                      </a:pPr>
                      <a:r>
                        <a:rPr lang="sl-SI" dirty="0" smtClean="0"/>
                        <a:t>pridevniška beseda</a:t>
                      </a:r>
                    </a:p>
                  </a:txBody>
                  <a:tcPr/>
                </a:tc>
              </a:tr>
              <a:tr h="370840">
                <a:tc>
                  <a:txBody>
                    <a:bodyPr/>
                    <a:lstStyle/>
                    <a:p>
                      <a:r>
                        <a:rPr lang="sl-SI" dirty="0" smtClean="0"/>
                        <a:t>3</a:t>
                      </a:r>
                      <a:endParaRPr lang="sl-SI" dirty="0"/>
                    </a:p>
                  </a:txBody>
                  <a:tcPr/>
                </a:tc>
                <a:tc>
                  <a:txBody>
                    <a:bodyPr/>
                    <a:lstStyle/>
                    <a:p>
                      <a:r>
                        <a:rPr lang="sl-SI" dirty="0" smtClean="0">
                          <a:solidFill>
                            <a:srgbClr val="FF0000"/>
                          </a:solidFill>
                        </a:rPr>
                        <a:t>zaimek</a:t>
                      </a:r>
                    </a:p>
                  </a:txBody>
                  <a:tcPr/>
                </a:tc>
                <a:tc>
                  <a:txBody>
                    <a:bodyPr/>
                    <a:lstStyle/>
                    <a:p>
                      <a:pPr marL="1371600" lvl="2" indent="-457200">
                        <a:buFont typeface="+mj-lt"/>
                        <a:buNone/>
                      </a:pPr>
                      <a:r>
                        <a:rPr lang="sl-SI" dirty="0" smtClean="0">
                          <a:solidFill>
                            <a:srgbClr val="FF0000"/>
                          </a:solidFill>
                        </a:rPr>
                        <a:t>povedkovnik</a:t>
                      </a:r>
                    </a:p>
                  </a:txBody>
                  <a:tcPr/>
                </a:tc>
              </a:tr>
              <a:tr h="370840">
                <a:tc>
                  <a:txBody>
                    <a:bodyPr/>
                    <a:lstStyle/>
                    <a:p>
                      <a:r>
                        <a:rPr lang="sl-SI" dirty="0" smtClean="0"/>
                        <a:t>4</a:t>
                      </a:r>
                      <a:endParaRPr lang="sl-SI" dirty="0"/>
                    </a:p>
                  </a:txBody>
                  <a:tcPr/>
                </a:tc>
                <a:tc>
                  <a:txBody>
                    <a:bodyPr/>
                    <a:lstStyle/>
                    <a:p>
                      <a:r>
                        <a:rPr lang="sl-SI" dirty="0" smtClean="0">
                          <a:solidFill>
                            <a:srgbClr val="FF0000"/>
                          </a:solidFill>
                        </a:rPr>
                        <a:t>števnik</a:t>
                      </a:r>
                    </a:p>
                  </a:txBody>
                  <a:tcPr/>
                </a:tc>
                <a:tc>
                  <a:txBody>
                    <a:bodyPr/>
                    <a:lstStyle/>
                    <a:p>
                      <a:pPr marL="1371600" lvl="2" indent="-457200">
                        <a:buFont typeface="+mj-lt"/>
                        <a:buNone/>
                      </a:pPr>
                      <a:r>
                        <a:rPr lang="sl-SI" dirty="0" smtClean="0">
                          <a:solidFill>
                            <a:srgbClr val="FF0000"/>
                          </a:solidFill>
                        </a:rPr>
                        <a:t>členek</a:t>
                      </a:r>
                      <a:endParaRPr lang="sl-SI" dirty="0">
                        <a:solidFill>
                          <a:srgbClr val="FF0000"/>
                        </a:solidFill>
                      </a:endParaRPr>
                    </a:p>
                  </a:txBody>
                  <a:tcPr/>
                </a:tc>
              </a:tr>
              <a:tr h="370840">
                <a:tc>
                  <a:txBody>
                    <a:bodyPr/>
                    <a:lstStyle/>
                    <a:p>
                      <a:r>
                        <a:rPr lang="sl-SI" dirty="0" smtClean="0"/>
                        <a:t>5</a:t>
                      </a:r>
                      <a:endParaRPr lang="sl-SI" dirty="0"/>
                    </a:p>
                  </a:txBody>
                  <a:tcPr/>
                </a:tc>
                <a:tc>
                  <a:txBody>
                    <a:bodyPr/>
                    <a:lstStyle/>
                    <a:p>
                      <a:r>
                        <a:rPr lang="sl-SI" dirty="0" smtClean="0"/>
                        <a:t>glagol</a:t>
                      </a:r>
                    </a:p>
                  </a:txBody>
                  <a:tcPr/>
                </a:tc>
                <a:tc>
                  <a:txBody>
                    <a:bodyPr/>
                    <a:lstStyle/>
                    <a:p>
                      <a:pPr marL="1371600" lvl="2" indent="-457200">
                        <a:buFont typeface="+mj-lt"/>
                        <a:buNone/>
                      </a:pPr>
                      <a:r>
                        <a:rPr lang="sl-SI" dirty="0" smtClean="0"/>
                        <a:t>glagol</a:t>
                      </a:r>
                      <a:endParaRPr lang="sl-SI" dirty="0"/>
                    </a:p>
                  </a:txBody>
                  <a:tcPr/>
                </a:tc>
              </a:tr>
              <a:tr h="370840">
                <a:tc>
                  <a:txBody>
                    <a:bodyPr/>
                    <a:lstStyle/>
                    <a:p>
                      <a:r>
                        <a:rPr lang="sl-SI" dirty="0" smtClean="0"/>
                        <a:t>6</a:t>
                      </a:r>
                      <a:endParaRPr lang="sl-SI" dirty="0"/>
                    </a:p>
                  </a:txBody>
                  <a:tcPr/>
                </a:tc>
                <a:tc>
                  <a:txBody>
                    <a:bodyPr/>
                    <a:lstStyle/>
                    <a:p>
                      <a:r>
                        <a:rPr lang="sl-SI" dirty="0" smtClean="0"/>
                        <a:t>prislov</a:t>
                      </a:r>
                    </a:p>
                  </a:txBody>
                  <a:tcPr/>
                </a:tc>
                <a:tc>
                  <a:txBody>
                    <a:bodyPr/>
                    <a:lstStyle/>
                    <a:p>
                      <a:pPr marL="1371600" lvl="2" indent="-457200">
                        <a:buFont typeface="+mj-lt"/>
                        <a:buNone/>
                      </a:pPr>
                      <a:r>
                        <a:rPr lang="sl-SI" dirty="0" smtClean="0"/>
                        <a:t>prislov</a:t>
                      </a:r>
                      <a:endParaRPr lang="sl-SI" dirty="0"/>
                    </a:p>
                  </a:txBody>
                  <a:tcPr/>
                </a:tc>
              </a:tr>
              <a:tr h="370840">
                <a:tc>
                  <a:txBody>
                    <a:bodyPr/>
                    <a:lstStyle/>
                    <a:p>
                      <a:r>
                        <a:rPr lang="sl-SI" dirty="0" smtClean="0"/>
                        <a:t>7</a:t>
                      </a:r>
                      <a:endParaRPr lang="sl-SI" dirty="0"/>
                    </a:p>
                  </a:txBody>
                  <a:tcPr/>
                </a:tc>
                <a:tc>
                  <a:txBody>
                    <a:bodyPr/>
                    <a:lstStyle/>
                    <a:p>
                      <a:r>
                        <a:rPr lang="sl-SI" dirty="0" smtClean="0"/>
                        <a:t>predlog</a:t>
                      </a:r>
                    </a:p>
                  </a:txBody>
                  <a:tcPr/>
                </a:tc>
                <a:tc>
                  <a:txBody>
                    <a:bodyPr/>
                    <a:lstStyle/>
                    <a:p>
                      <a:pPr marL="1371600" lvl="2" indent="-457200">
                        <a:buFont typeface="+mj-lt"/>
                        <a:buNone/>
                      </a:pPr>
                      <a:r>
                        <a:rPr lang="sl-SI" dirty="0" smtClean="0"/>
                        <a:t>predlog</a:t>
                      </a:r>
                      <a:endParaRPr lang="sl-SI" dirty="0"/>
                    </a:p>
                  </a:txBody>
                  <a:tcPr/>
                </a:tc>
              </a:tr>
              <a:tr h="370840">
                <a:tc>
                  <a:txBody>
                    <a:bodyPr/>
                    <a:lstStyle/>
                    <a:p>
                      <a:r>
                        <a:rPr lang="sl-SI" dirty="0" smtClean="0"/>
                        <a:t>8</a:t>
                      </a:r>
                      <a:endParaRPr lang="sl-SI" dirty="0"/>
                    </a:p>
                  </a:txBody>
                  <a:tcPr/>
                </a:tc>
                <a:tc>
                  <a:txBody>
                    <a:bodyPr/>
                    <a:lstStyle/>
                    <a:p>
                      <a:r>
                        <a:rPr lang="sl-SI" dirty="0" smtClean="0"/>
                        <a:t>veznik</a:t>
                      </a:r>
                    </a:p>
                  </a:txBody>
                  <a:tcPr/>
                </a:tc>
                <a:tc>
                  <a:txBody>
                    <a:bodyPr/>
                    <a:lstStyle/>
                    <a:p>
                      <a:pPr marL="1371600" lvl="2" indent="-457200">
                        <a:buFont typeface="+mj-lt"/>
                        <a:buNone/>
                      </a:pPr>
                      <a:r>
                        <a:rPr lang="sl-SI" dirty="0" smtClean="0"/>
                        <a:t>veznik</a:t>
                      </a:r>
                      <a:endParaRPr lang="sl-SI" dirty="0"/>
                    </a:p>
                  </a:txBody>
                  <a:tcPr/>
                </a:tc>
              </a:tr>
              <a:tr h="370840">
                <a:tc>
                  <a:txBody>
                    <a:bodyPr/>
                    <a:lstStyle/>
                    <a:p>
                      <a:r>
                        <a:rPr lang="sl-SI" dirty="0" smtClean="0"/>
                        <a:t>9</a:t>
                      </a:r>
                      <a:endParaRPr lang="sl-SI" dirty="0"/>
                    </a:p>
                  </a:txBody>
                  <a:tcPr/>
                </a:tc>
                <a:tc>
                  <a:txBody>
                    <a:bodyPr/>
                    <a:lstStyle/>
                    <a:p>
                      <a:r>
                        <a:rPr lang="sl-SI" dirty="0" smtClean="0"/>
                        <a:t>medmet</a:t>
                      </a:r>
                    </a:p>
                  </a:txBody>
                  <a:tcPr/>
                </a:tc>
                <a:tc>
                  <a:txBody>
                    <a:bodyPr/>
                    <a:lstStyle/>
                    <a:p>
                      <a:pPr marL="1371600" lvl="2" indent="-457200">
                        <a:buFont typeface="+mj-lt"/>
                        <a:buNone/>
                      </a:pPr>
                      <a:r>
                        <a:rPr lang="sl-SI" dirty="0" smtClean="0"/>
                        <a:t>medmet</a:t>
                      </a:r>
                      <a:endParaRPr lang="sl-SI"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Jože Toporišič</a:t>
            </a:r>
            <a:endParaRPr lang="sl-SI" dirty="0"/>
          </a:p>
        </p:txBody>
      </p:sp>
      <p:sp>
        <p:nvSpPr>
          <p:cNvPr id="3" name="Ograda vsebine 2"/>
          <p:cNvSpPr>
            <a:spLocks noGrp="1"/>
          </p:cNvSpPr>
          <p:nvPr>
            <p:ph idx="1"/>
          </p:nvPr>
        </p:nvSpPr>
        <p:spPr>
          <a:xfrm>
            <a:off x="457200" y="1484784"/>
            <a:ext cx="8229600" cy="4641379"/>
          </a:xfrm>
        </p:spPr>
        <p:txBody>
          <a:bodyPr>
            <a:normAutofit fontScale="85000" lnSpcReduction="20000"/>
          </a:bodyPr>
          <a:lstStyle/>
          <a:p>
            <a:r>
              <a:rPr lang="sl-SI" sz="3300" dirty="0" smtClean="0"/>
              <a:t>Besedne vrste so v tej knjigi obravnavane kot pojmi za množice besed z </a:t>
            </a:r>
            <a:r>
              <a:rPr lang="sl-SI" sz="3300" u="sng" dirty="0" smtClean="0"/>
              <a:t>enakimi skladenjskimi vlogami </a:t>
            </a:r>
            <a:r>
              <a:rPr lang="sl-SI" sz="3300" dirty="0" smtClean="0"/>
              <a:t>in drugimi lastnostmi (npr. tvorjenost, slovnične kategorije, </a:t>
            </a:r>
            <a:r>
              <a:rPr lang="sl-SI" sz="3300" dirty="0" err="1" smtClean="0"/>
              <a:t>konverznost</a:t>
            </a:r>
            <a:r>
              <a:rPr lang="sl-SI" sz="3300" dirty="0" smtClean="0"/>
              <a:t> ipd.). Po tej teoriji je v slovenskem knjižnem jeziku 9 besednih vrst;</a:t>
            </a:r>
          </a:p>
          <a:p>
            <a:pPr lvl="2"/>
            <a:r>
              <a:rPr lang="sl-SI" dirty="0" smtClean="0"/>
              <a:t>Jože Toporišič, Slovenska slovnica. 2000.</a:t>
            </a:r>
          </a:p>
          <a:p>
            <a:endParaRPr lang="sl-SI" sz="3300" dirty="0" smtClean="0"/>
          </a:p>
          <a:p>
            <a:r>
              <a:rPr lang="sl-SI" sz="3300" dirty="0" smtClean="0"/>
              <a:t>/.../ težav in nedoslednosti ter nepopolnosti pa je rešena teorija besednih vrst, ki se opira na skladenjska merila. Taka teorija besedne vrste določa </a:t>
            </a:r>
            <a:r>
              <a:rPr lang="sl-SI" sz="3300" u="sng" dirty="0" smtClean="0"/>
              <a:t>izključno in enotno le po skladenjskih načelih </a:t>
            </a:r>
            <a:r>
              <a:rPr lang="sl-SI" sz="3300" dirty="0" smtClean="0"/>
              <a:t>/.../</a:t>
            </a:r>
          </a:p>
          <a:p>
            <a:pPr lvl="2"/>
            <a:r>
              <a:rPr lang="sl-SI" dirty="0" smtClean="0"/>
              <a:t>Jože Toporišič, Oblikoslovne razprave. 2003.</a:t>
            </a:r>
          </a:p>
          <a:p>
            <a:endParaRPr lang="sl-SI"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7"/>
          <p:cNvSpPr>
            <a:spLocks noGrp="1"/>
          </p:cNvSpPr>
          <p:nvPr>
            <p:ph type="title"/>
          </p:nvPr>
        </p:nvSpPr>
        <p:spPr/>
        <p:txBody>
          <a:bodyPr/>
          <a:lstStyle/>
          <a:p>
            <a:r>
              <a:rPr lang="sl-SI" dirty="0" smtClean="0"/>
              <a:t>Kriteriji</a:t>
            </a:r>
            <a:endParaRPr lang="sl-SI" dirty="0"/>
          </a:p>
        </p:txBody>
      </p:sp>
      <p:sp>
        <p:nvSpPr>
          <p:cNvPr id="7" name="Elipsa 6"/>
          <p:cNvSpPr/>
          <p:nvPr/>
        </p:nvSpPr>
        <p:spPr>
          <a:xfrm>
            <a:off x="1115616" y="2924944"/>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Elipsa 8"/>
          <p:cNvSpPr/>
          <p:nvPr/>
        </p:nvSpPr>
        <p:spPr>
          <a:xfrm>
            <a:off x="2483768" y="1340768"/>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Elipsa 9"/>
          <p:cNvSpPr/>
          <p:nvPr/>
        </p:nvSpPr>
        <p:spPr>
          <a:xfrm>
            <a:off x="3923928" y="2924944"/>
            <a:ext cx="3888432" cy="33123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oljeZBesedilom 10"/>
          <p:cNvSpPr txBox="1"/>
          <p:nvPr/>
        </p:nvSpPr>
        <p:spPr>
          <a:xfrm>
            <a:off x="323528" y="5877272"/>
            <a:ext cx="1728192" cy="523220"/>
          </a:xfrm>
          <a:prstGeom prst="rect">
            <a:avLst/>
          </a:prstGeom>
          <a:noFill/>
        </p:spPr>
        <p:txBody>
          <a:bodyPr wrap="square" rtlCol="0">
            <a:spAutoFit/>
          </a:bodyPr>
          <a:lstStyle/>
          <a:p>
            <a:r>
              <a:rPr lang="sl-SI" sz="2800" dirty="0" smtClean="0">
                <a:solidFill>
                  <a:schemeClr val="tx2">
                    <a:lumMod val="75000"/>
                  </a:schemeClr>
                </a:solidFill>
              </a:rPr>
              <a:t>pomenski</a:t>
            </a:r>
            <a:endParaRPr lang="sl-SI" sz="2800" dirty="0">
              <a:solidFill>
                <a:schemeClr val="tx2">
                  <a:lumMod val="75000"/>
                </a:schemeClr>
              </a:solidFill>
            </a:endParaRPr>
          </a:p>
        </p:txBody>
      </p:sp>
      <p:sp>
        <p:nvSpPr>
          <p:cNvPr id="12" name="PoljeZBesedilom 11"/>
          <p:cNvSpPr txBox="1"/>
          <p:nvPr/>
        </p:nvSpPr>
        <p:spPr>
          <a:xfrm>
            <a:off x="7020272" y="5805264"/>
            <a:ext cx="1728192" cy="523220"/>
          </a:xfrm>
          <a:prstGeom prst="rect">
            <a:avLst/>
          </a:prstGeom>
          <a:noFill/>
        </p:spPr>
        <p:txBody>
          <a:bodyPr wrap="square" rtlCol="0">
            <a:spAutoFit/>
          </a:bodyPr>
          <a:lstStyle/>
          <a:p>
            <a:r>
              <a:rPr lang="sl-SI" sz="2800" dirty="0" smtClean="0">
                <a:solidFill>
                  <a:schemeClr val="tx2">
                    <a:lumMod val="75000"/>
                  </a:schemeClr>
                </a:solidFill>
              </a:rPr>
              <a:t>oblikovni</a:t>
            </a:r>
            <a:endParaRPr lang="sl-SI" sz="2800" dirty="0">
              <a:solidFill>
                <a:schemeClr val="tx2">
                  <a:lumMod val="75000"/>
                </a:schemeClr>
              </a:solidFill>
            </a:endParaRPr>
          </a:p>
        </p:txBody>
      </p:sp>
      <p:sp>
        <p:nvSpPr>
          <p:cNvPr id="13" name="PoljeZBesedilom 12"/>
          <p:cNvSpPr txBox="1"/>
          <p:nvPr/>
        </p:nvSpPr>
        <p:spPr>
          <a:xfrm>
            <a:off x="1043608" y="1124744"/>
            <a:ext cx="2088232" cy="954107"/>
          </a:xfrm>
          <a:prstGeom prst="rect">
            <a:avLst/>
          </a:prstGeom>
          <a:noFill/>
        </p:spPr>
        <p:txBody>
          <a:bodyPr wrap="square" rtlCol="0">
            <a:spAutoFit/>
          </a:bodyPr>
          <a:lstStyle/>
          <a:p>
            <a:r>
              <a:rPr lang="sl-SI" sz="2800" dirty="0" smtClean="0">
                <a:solidFill>
                  <a:schemeClr val="tx2">
                    <a:lumMod val="75000"/>
                  </a:schemeClr>
                </a:solidFill>
              </a:rPr>
              <a:t>distribucijski- skladenjski</a:t>
            </a:r>
            <a:endParaRPr lang="sl-SI" sz="2800" dirty="0">
              <a:solidFill>
                <a:schemeClr val="tx2">
                  <a:lumMod val="75000"/>
                </a:schemeClr>
              </a:solidFill>
            </a:endParaRPr>
          </a:p>
        </p:txBody>
      </p:sp>
      <p:sp>
        <p:nvSpPr>
          <p:cNvPr id="14" name="PoljeZBesedilom 13"/>
          <p:cNvSpPr txBox="1"/>
          <p:nvPr/>
        </p:nvSpPr>
        <p:spPr>
          <a:xfrm>
            <a:off x="2771800" y="2132856"/>
            <a:ext cx="2088232" cy="523220"/>
          </a:xfrm>
          <a:prstGeom prst="rect">
            <a:avLst/>
          </a:prstGeom>
          <a:noFill/>
        </p:spPr>
        <p:txBody>
          <a:bodyPr wrap="square" rtlCol="0">
            <a:spAutoFit/>
          </a:bodyPr>
          <a:lstStyle/>
          <a:p>
            <a:pPr algn="ctr"/>
            <a:r>
              <a:rPr lang="sl-SI" sz="2800" dirty="0" smtClean="0">
                <a:solidFill>
                  <a:srgbClr val="C00000"/>
                </a:solidFill>
              </a:rPr>
              <a:t>povedkovnik</a:t>
            </a:r>
          </a:p>
        </p:txBody>
      </p:sp>
      <p:sp>
        <p:nvSpPr>
          <p:cNvPr id="18" name="PoljeZBesedilom 17"/>
          <p:cNvSpPr txBox="1"/>
          <p:nvPr/>
        </p:nvSpPr>
        <p:spPr>
          <a:xfrm>
            <a:off x="2339752" y="2636912"/>
            <a:ext cx="2088232" cy="523220"/>
          </a:xfrm>
          <a:prstGeom prst="rect">
            <a:avLst/>
          </a:prstGeom>
          <a:noFill/>
        </p:spPr>
        <p:txBody>
          <a:bodyPr wrap="square" rtlCol="0">
            <a:spAutoFit/>
          </a:bodyPr>
          <a:lstStyle/>
          <a:p>
            <a:pPr algn="ctr"/>
            <a:r>
              <a:rPr lang="sl-SI" sz="2800" dirty="0" smtClean="0">
                <a:solidFill>
                  <a:srgbClr val="C00000"/>
                </a:solidFill>
              </a:rPr>
              <a:t>členek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Protiskladenjski</a:t>
            </a:r>
            <a:r>
              <a:rPr lang="sl-SI" dirty="0" smtClean="0"/>
              <a:t> upor</a:t>
            </a:r>
            <a:endParaRPr lang="sl-SI" dirty="0"/>
          </a:p>
        </p:txBody>
      </p:sp>
      <p:sp>
        <p:nvSpPr>
          <p:cNvPr id="3" name="Ograda vsebine 2"/>
          <p:cNvSpPr>
            <a:spLocks noGrp="1"/>
          </p:cNvSpPr>
          <p:nvPr>
            <p:ph idx="1"/>
          </p:nvPr>
        </p:nvSpPr>
        <p:spPr/>
        <p:txBody>
          <a:bodyPr/>
          <a:lstStyle/>
          <a:p>
            <a:r>
              <a:rPr lang="sl-SI" dirty="0" smtClean="0"/>
              <a:t>/.../ povedkovniki oz. povedkovi </a:t>
            </a:r>
            <a:r>
              <a:rPr lang="sl-SI" dirty="0" err="1" smtClean="0"/>
              <a:t>dopolnilniki</a:t>
            </a:r>
            <a:r>
              <a:rPr lang="sl-SI" dirty="0" smtClean="0"/>
              <a:t> niso nič drugega kot pomenske determinante povedkov, zato ostajajo na stavčnočlenski ravni (priložnostna </a:t>
            </a:r>
            <a:r>
              <a:rPr lang="sl-SI" dirty="0" err="1" smtClean="0"/>
              <a:t>pomenskoskladenjska</a:t>
            </a:r>
            <a:r>
              <a:rPr lang="sl-SI" dirty="0" smtClean="0"/>
              <a:t> </a:t>
            </a:r>
            <a:r>
              <a:rPr lang="it-IT" dirty="0" err="1" smtClean="0"/>
              <a:t>raba</a:t>
            </a:r>
            <a:r>
              <a:rPr lang="it-IT" dirty="0" smtClean="0"/>
              <a:t> ne more </a:t>
            </a:r>
            <a:r>
              <a:rPr lang="it-IT" dirty="0" err="1" smtClean="0"/>
              <a:t>biti</a:t>
            </a:r>
            <a:r>
              <a:rPr lang="it-IT" dirty="0" smtClean="0"/>
              <a:t> </a:t>
            </a:r>
            <a:r>
              <a:rPr lang="it-IT" dirty="0" err="1" smtClean="0"/>
              <a:t>besednovrstno</a:t>
            </a:r>
            <a:r>
              <a:rPr lang="it-IT" dirty="0" smtClean="0"/>
              <a:t> </a:t>
            </a:r>
            <a:r>
              <a:rPr lang="it-IT" dirty="0" err="1" smtClean="0"/>
              <a:t>odlo</a:t>
            </a:r>
            <a:r>
              <a:rPr lang="sl-SI" dirty="0" smtClean="0"/>
              <a:t>č</a:t>
            </a:r>
            <a:r>
              <a:rPr lang="it-IT" dirty="0" err="1" smtClean="0"/>
              <a:t>ilna</a:t>
            </a:r>
            <a:r>
              <a:rPr lang="it-IT" dirty="0" smtClean="0"/>
              <a:t>).</a:t>
            </a:r>
            <a:endParaRPr lang="sl-SI" dirty="0" smtClean="0"/>
          </a:p>
          <a:p>
            <a:pPr lvl="2"/>
            <a:r>
              <a:rPr lang="sl-SI" dirty="0" smtClean="0"/>
              <a:t>Andreja Žele, Slovarska obravnava povedkovnika. 2004.</a:t>
            </a:r>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Slovenščina II</a:t>
            </a:r>
            <a:endParaRPr lang="sl-SI" dirty="0"/>
          </a:p>
        </p:txBody>
      </p:sp>
      <p:sp>
        <p:nvSpPr>
          <p:cNvPr id="5" name="Ograda vsebine 4"/>
          <p:cNvSpPr>
            <a:spLocks noGrp="1"/>
          </p:cNvSpPr>
          <p:nvPr>
            <p:ph sz="half" idx="1"/>
          </p:nvPr>
        </p:nvSpPr>
        <p:spPr>
          <a:xfrm>
            <a:off x="457200" y="1600200"/>
            <a:ext cx="4546848" cy="4525963"/>
          </a:xfrm>
        </p:spPr>
        <p:txBody>
          <a:bodyPr>
            <a:normAutofit lnSpcReduction="10000"/>
          </a:bodyPr>
          <a:lstStyle/>
          <a:p>
            <a:r>
              <a:rPr lang="sl-SI" dirty="0" smtClean="0"/>
              <a:t>Kategorizacija:</a:t>
            </a:r>
          </a:p>
          <a:p>
            <a:pPr lvl="1"/>
            <a:r>
              <a:rPr lang="sl-SI" dirty="0" smtClean="0"/>
              <a:t>Učbeniki:</a:t>
            </a:r>
          </a:p>
          <a:p>
            <a:pPr lvl="2"/>
            <a:r>
              <a:rPr lang="sl-SI" dirty="0" smtClean="0"/>
              <a:t>Na pragu besedila, Rokus</a:t>
            </a:r>
          </a:p>
          <a:p>
            <a:pPr lvl="2"/>
            <a:r>
              <a:rPr lang="sl-SI" dirty="0" smtClean="0"/>
              <a:t>Z besedo do besede, MK</a:t>
            </a:r>
          </a:p>
          <a:p>
            <a:pPr lvl="2"/>
            <a:r>
              <a:rPr lang="sl-SI" dirty="0" smtClean="0"/>
              <a:t>Govorica jezika, Modrijan</a:t>
            </a:r>
          </a:p>
          <a:p>
            <a:pPr lvl="2"/>
            <a:r>
              <a:rPr lang="sl-SI" dirty="0" smtClean="0"/>
              <a:t>Besede, DZS</a:t>
            </a:r>
          </a:p>
          <a:p>
            <a:pPr lvl="2"/>
            <a:r>
              <a:rPr lang="sl-SI" dirty="0" smtClean="0"/>
              <a:t>...</a:t>
            </a:r>
          </a:p>
          <a:p>
            <a:pPr lvl="1"/>
            <a:r>
              <a:rPr lang="sl-SI" dirty="0" smtClean="0"/>
              <a:t>Učni načrti:</a:t>
            </a:r>
          </a:p>
          <a:p>
            <a:pPr lvl="2"/>
            <a:r>
              <a:rPr lang="sl-SI" dirty="0" smtClean="0"/>
              <a:t>Program osnovnošolskega izobraževanja: SLOVENŠČINA (1998)</a:t>
            </a:r>
          </a:p>
          <a:p>
            <a:r>
              <a:rPr lang="sl-SI" dirty="0" smtClean="0"/>
              <a:t>Klasifikacija: =</a:t>
            </a:r>
            <a:r>
              <a:rPr lang="sl-SI" dirty="0" smtClean="0">
                <a:solidFill>
                  <a:srgbClr val="FF0000"/>
                </a:solidFill>
              </a:rPr>
              <a:t>Slovenščina I</a:t>
            </a:r>
            <a:endParaRPr lang="sl-SI" dirty="0">
              <a:solidFill>
                <a:srgbClr val="FF0000"/>
              </a:solidFill>
            </a:endParaRPr>
          </a:p>
        </p:txBody>
      </p:sp>
      <p:sp>
        <p:nvSpPr>
          <p:cNvPr id="7" name="Ograda vsebine 6"/>
          <p:cNvSpPr>
            <a:spLocks noGrp="1"/>
          </p:cNvSpPr>
          <p:nvPr>
            <p:ph sz="half" idx="2"/>
          </p:nvPr>
        </p:nvSpPr>
        <p:spPr>
          <a:xfrm>
            <a:off x="5004048" y="1600200"/>
            <a:ext cx="3682752" cy="4525963"/>
          </a:xfrm>
        </p:spPr>
        <p:txBody>
          <a:bodyPr>
            <a:normAutofit lnSpcReduction="10000"/>
          </a:bodyPr>
          <a:lstStyle/>
          <a:p>
            <a:endParaRPr lang="sl-SI" dirty="0"/>
          </a:p>
        </p:txBody>
      </p:sp>
      <p:graphicFrame>
        <p:nvGraphicFramePr>
          <p:cNvPr id="6" name="Ograda vsebine 4"/>
          <p:cNvGraphicFramePr>
            <a:graphicFrameLocks/>
          </p:cNvGraphicFramePr>
          <p:nvPr/>
        </p:nvGraphicFramePr>
        <p:xfrm>
          <a:off x="5004048" y="1628800"/>
          <a:ext cx="3672408" cy="3708400"/>
        </p:xfrm>
        <a:graphic>
          <a:graphicData uri="http://schemas.openxmlformats.org/drawingml/2006/table">
            <a:tbl>
              <a:tblPr firstRow="1" bandRow="1">
                <a:tableStyleId>{5C22544A-7EE6-4342-B048-85BDC9FD1C3A}</a:tableStyleId>
              </a:tblPr>
              <a:tblGrid>
                <a:gridCol w="310228"/>
                <a:gridCol w="3362180"/>
              </a:tblGrid>
              <a:tr h="370840">
                <a:tc>
                  <a:txBody>
                    <a:bodyPr/>
                    <a:lstStyle/>
                    <a:p>
                      <a:endParaRPr lang="sl-SI" dirty="0"/>
                    </a:p>
                  </a:txBody>
                  <a:tcPr/>
                </a:tc>
                <a:tc>
                  <a:txBody>
                    <a:bodyPr/>
                    <a:lstStyle/>
                    <a:p>
                      <a:pPr algn="ctr"/>
                      <a:r>
                        <a:rPr lang="sl-SI" dirty="0" smtClean="0"/>
                        <a:t>besedna vrsta</a:t>
                      </a:r>
                      <a:endParaRPr lang="sl-SI" dirty="0"/>
                    </a:p>
                  </a:txBody>
                  <a:tcPr/>
                </a:tc>
              </a:tr>
              <a:tr h="370840">
                <a:tc>
                  <a:txBody>
                    <a:bodyPr/>
                    <a:lstStyle/>
                    <a:p>
                      <a:r>
                        <a:rPr lang="sl-SI" dirty="0" smtClean="0"/>
                        <a:t>1</a:t>
                      </a:r>
                      <a:endParaRPr lang="sl-SI" dirty="0"/>
                    </a:p>
                  </a:txBody>
                  <a:tcPr/>
                </a:tc>
                <a:tc>
                  <a:txBody>
                    <a:bodyPr/>
                    <a:lstStyle/>
                    <a:p>
                      <a:pPr marL="1371600" lvl="2" indent="-457200">
                        <a:buFont typeface="+mj-lt"/>
                        <a:buNone/>
                      </a:pPr>
                      <a:r>
                        <a:rPr lang="sl-SI" dirty="0" smtClean="0"/>
                        <a:t>samostalniška beseda</a:t>
                      </a:r>
                    </a:p>
                  </a:txBody>
                  <a:tcPr/>
                </a:tc>
              </a:tr>
              <a:tr h="370840">
                <a:tc>
                  <a:txBody>
                    <a:bodyPr/>
                    <a:lstStyle/>
                    <a:p>
                      <a:r>
                        <a:rPr lang="sl-SI" dirty="0" smtClean="0"/>
                        <a:t>2</a:t>
                      </a:r>
                      <a:endParaRPr lang="sl-SI" dirty="0"/>
                    </a:p>
                  </a:txBody>
                  <a:tcPr/>
                </a:tc>
                <a:tc>
                  <a:txBody>
                    <a:bodyPr/>
                    <a:lstStyle/>
                    <a:p>
                      <a:pPr marL="1371600" lvl="2" indent="-457200">
                        <a:buFont typeface="+mj-lt"/>
                        <a:buNone/>
                      </a:pPr>
                      <a:r>
                        <a:rPr lang="sl-SI" dirty="0" smtClean="0"/>
                        <a:t>pridevniška beseda</a:t>
                      </a:r>
                    </a:p>
                  </a:txBody>
                  <a:tcPr/>
                </a:tc>
              </a:tr>
              <a:tr h="370840">
                <a:tc>
                  <a:txBody>
                    <a:bodyPr/>
                    <a:lstStyle/>
                    <a:p>
                      <a:r>
                        <a:rPr lang="sl-SI" dirty="0" smtClean="0"/>
                        <a:t>3</a:t>
                      </a:r>
                      <a:endParaRPr lang="sl-SI" dirty="0"/>
                    </a:p>
                  </a:txBody>
                  <a:tcPr/>
                </a:tc>
                <a:tc>
                  <a:txBody>
                    <a:bodyPr/>
                    <a:lstStyle/>
                    <a:p>
                      <a:pPr marL="1371600" lvl="2" indent="-457200">
                        <a:buFont typeface="+mj-lt"/>
                        <a:buNone/>
                      </a:pPr>
                      <a:endParaRPr lang="sl-SI" dirty="0" smtClean="0">
                        <a:solidFill>
                          <a:srgbClr val="FF0000"/>
                        </a:solidFill>
                      </a:endParaRPr>
                    </a:p>
                  </a:txBody>
                  <a:tcPr/>
                </a:tc>
              </a:tr>
              <a:tr h="370840">
                <a:tc>
                  <a:txBody>
                    <a:bodyPr/>
                    <a:lstStyle/>
                    <a:p>
                      <a:r>
                        <a:rPr lang="sl-SI" dirty="0" smtClean="0"/>
                        <a:t>4</a:t>
                      </a:r>
                      <a:endParaRPr lang="sl-SI" dirty="0"/>
                    </a:p>
                  </a:txBody>
                  <a:tcPr/>
                </a:tc>
                <a:tc>
                  <a:txBody>
                    <a:bodyPr/>
                    <a:lstStyle/>
                    <a:p>
                      <a:pPr marL="1371600" lvl="2" indent="-457200">
                        <a:buFont typeface="+mj-lt"/>
                        <a:buNone/>
                      </a:pPr>
                      <a:r>
                        <a:rPr lang="sl-SI" dirty="0" smtClean="0">
                          <a:solidFill>
                            <a:srgbClr val="FF0000"/>
                          </a:solidFill>
                        </a:rPr>
                        <a:t>členek</a:t>
                      </a:r>
                      <a:endParaRPr lang="sl-SI" dirty="0">
                        <a:solidFill>
                          <a:srgbClr val="FF0000"/>
                        </a:solidFill>
                      </a:endParaRPr>
                    </a:p>
                  </a:txBody>
                  <a:tcPr/>
                </a:tc>
              </a:tr>
              <a:tr h="370840">
                <a:tc>
                  <a:txBody>
                    <a:bodyPr/>
                    <a:lstStyle/>
                    <a:p>
                      <a:r>
                        <a:rPr lang="sl-SI" dirty="0" smtClean="0"/>
                        <a:t>5</a:t>
                      </a:r>
                      <a:endParaRPr lang="sl-SI" dirty="0"/>
                    </a:p>
                  </a:txBody>
                  <a:tcPr/>
                </a:tc>
                <a:tc>
                  <a:txBody>
                    <a:bodyPr/>
                    <a:lstStyle/>
                    <a:p>
                      <a:pPr marL="1371600" lvl="2" indent="-457200">
                        <a:buFont typeface="+mj-lt"/>
                        <a:buNone/>
                      </a:pPr>
                      <a:r>
                        <a:rPr lang="sl-SI" dirty="0" smtClean="0"/>
                        <a:t>glagol</a:t>
                      </a:r>
                      <a:endParaRPr lang="sl-SI" dirty="0"/>
                    </a:p>
                  </a:txBody>
                  <a:tcPr/>
                </a:tc>
              </a:tr>
              <a:tr h="370840">
                <a:tc>
                  <a:txBody>
                    <a:bodyPr/>
                    <a:lstStyle/>
                    <a:p>
                      <a:r>
                        <a:rPr lang="sl-SI" dirty="0" smtClean="0"/>
                        <a:t>6</a:t>
                      </a:r>
                      <a:endParaRPr lang="sl-SI" dirty="0"/>
                    </a:p>
                  </a:txBody>
                  <a:tcPr/>
                </a:tc>
                <a:tc>
                  <a:txBody>
                    <a:bodyPr/>
                    <a:lstStyle/>
                    <a:p>
                      <a:pPr marL="1371600" lvl="2" indent="-457200">
                        <a:buFont typeface="+mj-lt"/>
                        <a:buNone/>
                      </a:pPr>
                      <a:r>
                        <a:rPr lang="sl-SI" dirty="0" smtClean="0"/>
                        <a:t>prislov</a:t>
                      </a:r>
                      <a:endParaRPr lang="sl-SI" dirty="0"/>
                    </a:p>
                  </a:txBody>
                  <a:tcPr/>
                </a:tc>
              </a:tr>
              <a:tr h="370840">
                <a:tc>
                  <a:txBody>
                    <a:bodyPr/>
                    <a:lstStyle/>
                    <a:p>
                      <a:r>
                        <a:rPr lang="sl-SI" dirty="0" smtClean="0"/>
                        <a:t>7</a:t>
                      </a:r>
                      <a:endParaRPr lang="sl-SI" dirty="0"/>
                    </a:p>
                  </a:txBody>
                  <a:tcPr/>
                </a:tc>
                <a:tc>
                  <a:txBody>
                    <a:bodyPr/>
                    <a:lstStyle/>
                    <a:p>
                      <a:pPr marL="1371600" lvl="2" indent="-457200">
                        <a:buFont typeface="+mj-lt"/>
                        <a:buNone/>
                      </a:pPr>
                      <a:r>
                        <a:rPr lang="sl-SI" dirty="0" smtClean="0"/>
                        <a:t>predlog</a:t>
                      </a:r>
                      <a:endParaRPr lang="sl-SI" dirty="0"/>
                    </a:p>
                  </a:txBody>
                  <a:tcPr/>
                </a:tc>
              </a:tr>
              <a:tr h="370840">
                <a:tc>
                  <a:txBody>
                    <a:bodyPr/>
                    <a:lstStyle/>
                    <a:p>
                      <a:r>
                        <a:rPr lang="sl-SI" dirty="0" smtClean="0"/>
                        <a:t>8</a:t>
                      </a:r>
                      <a:endParaRPr lang="sl-SI" dirty="0"/>
                    </a:p>
                  </a:txBody>
                  <a:tcPr/>
                </a:tc>
                <a:tc>
                  <a:txBody>
                    <a:bodyPr/>
                    <a:lstStyle/>
                    <a:p>
                      <a:pPr marL="1371600" lvl="2" indent="-457200">
                        <a:buFont typeface="+mj-lt"/>
                        <a:buNone/>
                      </a:pPr>
                      <a:r>
                        <a:rPr lang="sl-SI" dirty="0" smtClean="0"/>
                        <a:t>veznik</a:t>
                      </a:r>
                      <a:endParaRPr lang="sl-SI" dirty="0"/>
                    </a:p>
                  </a:txBody>
                  <a:tcPr/>
                </a:tc>
              </a:tr>
              <a:tr h="370840">
                <a:tc>
                  <a:txBody>
                    <a:bodyPr/>
                    <a:lstStyle/>
                    <a:p>
                      <a:r>
                        <a:rPr lang="sl-SI" dirty="0" smtClean="0"/>
                        <a:t>9</a:t>
                      </a:r>
                      <a:endParaRPr lang="sl-SI" dirty="0"/>
                    </a:p>
                  </a:txBody>
                  <a:tcPr/>
                </a:tc>
                <a:tc>
                  <a:txBody>
                    <a:bodyPr/>
                    <a:lstStyle/>
                    <a:p>
                      <a:pPr marL="1371600" lvl="2" indent="-457200">
                        <a:buFont typeface="+mj-lt"/>
                        <a:buNone/>
                      </a:pPr>
                      <a:r>
                        <a:rPr lang="sl-SI" dirty="0" smtClean="0"/>
                        <a:t>medmet</a:t>
                      </a:r>
                      <a:endParaRPr lang="sl-SI"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Marko Stabej: 2010</a:t>
            </a:r>
            <a:endParaRPr lang="sl-SI" dirty="0"/>
          </a:p>
        </p:txBody>
      </p:sp>
      <p:sp>
        <p:nvSpPr>
          <p:cNvPr id="3" name="Ograda vsebine 2"/>
          <p:cNvSpPr>
            <a:spLocks noGrp="1"/>
          </p:cNvSpPr>
          <p:nvPr>
            <p:ph idx="1"/>
          </p:nvPr>
        </p:nvSpPr>
        <p:spPr>
          <a:xfrm>
            <a:off x="457200" y="1484784"/>
            <a:ext cx="8229600" cy="4641379"/>
          </a:xfrm>
        </p:spPr>
        <p:txBody>
          <a:bodyPr>
            <a:normAutofit fontScale="92500" lnSpcReduction="10000"/>
          </a:bodyPr>
          <a:lstStyle/>
          <a:p>
            <a:r>
              <a:rPr lang="sl-SI" dirty="0" smtClean="0"/>
              <a:t>Breznikova slovnica nadaljuje slovensko slovnično tradicijo in je hkrati začetek sodobne slovenske slovničarske tradicije 20. in 21. stoletja, ki jo živimo in občutimo še danes. Zanjo je značilno, da je slovnica v temelju delo, namenjeno šolski rabi, natančneje srednješolski populaciji, hkrati pa – bodisi v svoji izvirni obliki bodisi v nadaljnjih metamorfozah – postane tudi osrednje referenčno delo o normi slovenskega knjižnega jezika.</a:t>
            </a:r>
          </a:p>
          <a:p>
            <a:pPr lvl="2"/>
            <a:r>
              <a:rPr lang="sl-SI" dirty="0" smtClean="0"/>
              <a:t>Marko Stabej: Slovnica in ideologija. 2010.</a:t>
            </a: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Edward </a:t>
            </a:r>
            <a:r>
              <a:rPr lang="sl-SI" dirty="0" err="1" smtClean="0"/>
              <a:t>Sapir</a:t>
            </a:r>
            <a:r>
              <a:rPr lang="sl-SI" dirty="0" smtClean="0"/>
              <a:t>: 1921</a:t>
            </a:r>
            <a:endParaRPr lang="sl-SI" dirty="0"/>
          </a:p>
        </p:txBody>
      </p:sp>
      <p:sp>
        <p:nvSpPr>
          <p:cNvPr id="3" name="Ograda vsebine 2"/>
          <p:cNvSpPr>
            <a:spLocks noGrp="1"/>
          </p:cNvSpPr>
          <p:nvPr>
            <p:ph idx="1"/>
          </p:nvPr>
        </p:nvSpPr>
        <p:spPr/>
        <p:txBody>
          <a:bodyPr>
            <a:normAutofit/>
          </a:bodyPr>
          <a:lstStyle/>
          <a:p>
            <a:r>
              <a:rPr lang="sl-SI" dirty="0" smtClean="0"/>
              <a:t>Na žalost, ali na srečo, noben jezik ni tiransko konsistenten. Vse slovnice puščajo.</a:t>
            </a:r>
          </a:p>
          <a:p>
            <a:pPr lvl="2"/>
            <a:r>
              <a:rPr lang="en-US" dirty="0" smtClean="0"/>
              <a:t>Edward Sapir</a:t>
            </a:r>
            <a:r>
              <a:rPr lang="sl-SI" dirty="0" smtClean="0"/>
              <a:t>:</a:t>
            </a:r>
            <a:r>
              <a:rPr lang="en-US" dirty="0" smtClean="0"/>
              <a:t>  Language: An Introduction </a:t>
            </a:r>
            <a:r>
              <a:rPr lang="sl-SI" dirty="0" smtClean="0"/>
              <a:t>t</a:t>
            </a:r>
            <a:r>
              <a:rPr lang="en-US" dirty="0" smtClean="0"/>
              <a:t>o the Study of Speech.  1921.</a:t>
            </a:r>
            <a:endParaRPr lang="sl-SI"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Slovenščina III</a:t>
            </a:r>
            <a:endParaRPr lang="sl-SI" dirty="0"/>
          </a:p>
        </p:txBody>
      </p:sp>
      <p:sp>
        <p:nvSpPr>
          <p:cNvPr id="3" name="Ograda vsebine 2"/>
          <p:cNvSpPr>
            <a:spLocks noGrp="1"/>
          </p:cNvSpPr>
          <p:nvPr>
            <p:ph idx="1"/>
          </p:nvPr>
        </p:nvSpPr>
        <p:spPr/>
        <p:txBody>
          <a:bodyPr>
            <a:normAutofit fontScale="92500" lnSpcReduction="20000"/>
          </a:bodyPr>
          <a:lstStyle/>
          <a:p>
            <a:r>
              <a:rPr lang="sl-SI" dirty="0" smtClean="0"/>
              <a:t>(korpusna) kategorizacija &amp; </a:t>
            </a:r>
            <a:r>
              <a:rPr lang="sl-SI" dirty="0" err="1" smtClean="0"/>
              <a:t>kategorizatorji</a:t>
            </a:r>
            <a:r>
              <a:rPr lang="sl-SI" dirty="0" smtClean="0"/>
              <a:t>: </a:t>
            </a:r>
          </a:p>
          <a:p>
            <a:pPr lvl="2"/>
            <a:r>
              <a:rPr lang="sl-SI" dirty="0" err="1" smtClean="0"/>
              <a:t>Multext</a:t>
            </a:r>
            <a:r>
              <a:rPr lang="sl-SI" dirty="0" smtClean="0"/>
              <a:t>-</a:t>
            </a:r>
            <a:r>
              <a:rPr lang="sl-SI" dirty="0" err="1" smtClean="0"/>
              <a:t>East</a:t>
            </a:r>
            <a:endParaRPr lang="sl-SI" dirty="0" smtClean="0"/>
          </a:p>
          <a:p>
            <a:pPr lvl="2"/>
            <a:r>
              <a:rPr lang="sl-SI" dirty="0" smtClean="0"/>
              <a:t>ISJFR</a:t>
            </a:r>
          </a:p>
          <a:p>
            <a:pPr lvl="2"/>
            <a:r>
              <a:rPr lang="sl-SI" dirty="0" smtClean="0"/>
              <a:t>LC-STAR</a:t>
            </a:r>
          </a:p>
          <a:p>
            <a:pPr lvl="2"/>
            <a:r>
              <a:rPr lang="sl-SI" dirty="0" smtClean="0"/>
              <a:t>JOS</a:t>
            </a:r>
          </a:p>
          <a:p>
            <a:pPr lvl="2"/>
            <a:r>
              <a:rPr lang="sl-SI" dirty="0" smtClean="0"/>
              <a:t>SLON-13</a:t>
            </a:r>
          </a:p>
          <a:p>
            <a:r>
              <a:rPr lang="sl-SI" dirty="0" smtClean="0"/>
              <a:t>(korpusna) klasifikacija &amp; klasifikatorji:</a:t>
            </a:r>
          </a:p>
          <a:p>
            <a:pPr lvl="2"/>
            <a:r>
              <a:rPr lang="sl-SI" dirty="0" smtClean="0"/>
              <a:t>označevalnik </a:t>
            </a:r>
            <a:r>
              <a:rPr lang="sl-SI" dirty="0" err="1" smtClean="0"/>
              <a:t>TnT</a:t>
            </a:r>
            <a:endParaRPr lang="sl-SI" dirty="0" smtClean="0"/>
          </a:p>
          <a:p>
            <a:pPr lvl="2"/>
            <a:r>
              <a:rPr lang="sl-SI" dirty="0" smtClean="0"/>
              <a:t>označevalnik </a:t>
            </a:r>
            <a:r>
              <a:rPr lang="sl-SI" dirty="0" err="1" smtClean="0"/>
              <a:t>TreeTagger</a:t>
            </a:r>
            <a:endParaRPr lang="sl-SI" dirty="0" smtClean="0"/>
          </a:p>
          <a:p>
            <a:pPr lvl="2"/>
            <a:r>
              <a:rPr lang="sl-SI" dirty="0" smtClean="0"/>
              <a:t>označevalnik Amebis</a:t>
            </a:r>
          </a:p>
          <a:p>
            <a:pPr lvl="2"/>
            <a:r>
              <a:rPr lang="sl-SI" dirty="0" smtClean="0"/>
              <a:t>označevalnik SLON-13</a:t>
            </a:r>
          </a:p>
          <a:p>
            <a:pPr lvl="2"/>
            <a:r>
              <a:rPr lang="sl-SI" dirty="0" smtClean="0"/>
              <a:t>označevalnik SSJ</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nvGraphicFramePr>
        <p:xfrm>
          <a:off x="395536" y="188169"/>
          <a:ext cx="8316413" cy="6553200"/>
        </p:xfrm>
        <a:graphic>
          <a:graphicData uri="http://schemas.openxmlformats.org/drawingml/2006/table">
            <a:tbl>
              <a:tblPr firstRow="1" bandRow="1">
                <a:tableStyleId>{5C22544A-7EE6-4342-B048-85BDC9FD1C3A}</a:tableStyleId>
              </a:tblPr>
              <a:tblGrid>
                <a:gridCol w="432048"/>
                <a:gridCol w="1800200"/>
                <a:gridCol w="648072"/>
                <a:gridCol w="1584176"/>
                <a:gridCol w="1475799"/>
                <a:gridCol w="1188059"/>
                <a:gridCol w="1188059"/>
              </a:tblGrid>
              <a:tr h="260648">
                <a:tc>
                  <a:txBody>
                    <a:bodyPr/>
                    <a:lstStyle/>
                    <a:p>
                      <a:pPr algn="l">
                        <a:spcAft>
                          <a:spcPts val="0"/>
                        </a:spcAft>
                      </a:pPr>
                      <a:r>
                        <a:rPr lang="sl-SI" sz="2000" b="1" dirty="0">
                          <a:solidFill>
                            <a:srgbClr val="FFFFFF"/>
                          </a:solidFill>
                          <a:latin typeface="Times New Roman"/>
                          <a:ea typeface="Times New Roman"/>
                        </a:rPr>
                        <a:t>št</a:t>
                      </a:r>
                      <a:endParaRPr lang="sl-SI" sz="2000" dirty="0">
                        <a:latin typeface="Times New Roman"/>
                        <a:ea typeface="Times New Roman"/>
                      </a:endParaRPr>
                    </a:p>
                  </a:txBody>
                  <a:tcPr marL="68580" marR="68580" marT="0" marB="0"/>
                </a:tc>
                <a:tc>
                  <a:txBody>
                    <a:bodyPr/>
                    <a:lstStyle/>
                    <a:p>
                      <a:pPr algn="l">
                        <a:spcAft>
                          <a:spcPts val="0"/>
                        </a:spcAft>
                      </a:pPr>
                      <a:r>
                        <a:rPr lang="sl-SI" sz="2000" b="1" dirty="0">
                          <a:solidFill>
                            <a:srgbClr val="FFFFFF"/>
                          </a:solidFill>
                          <a:latin typeface="Times New Roman"/>
                          <a:ea typeface="Times New Roman"/>
                        </a:rPr>
                        <a:t>kategorija</a:t>
                      </a:r>
                      <a:endParaRPr lang="sl-SI" sz="2000" dirty="0">
                        <a:latin typeface="Times New Roman"/>
                        <a:ea typeface="Times New Roman"/>
                      </a:endParaRPr>
                    </a:p>
                  </a:txBody>
                  <a:tcPr marL="68580" marR="68580" marT="0" marB="0"/>
                </a:tc>
                <a:tc>
                  <a:txBody>
                    <a:bodyPr/>
                    <a:lstStyle/>
                    <a:p>
                      <a:pPr algn="ctr">
                        <a:spcAft>
                          <a:spcPts val="0"/>
                        </a:spcAft>
                      </a:pPr>
                      <a:r>
                        <a:rPr lang="sl-SI" sz="2000" b="1" dirty="0">
                          <a:solidFill>
                            <a:srgbClr val="FFFFFF"/>
                          </a:solidFill>
                          <a:latin typeface="Times New Roman"/>
                          <a:ea typeface="Times New Roman"/>
                        </a:rPr>
                        <a:t>JOS</a:t>
                      </a:r>
                      <a:endParaRPr lang="sl-SI" sz="2000" dirty="0">
                        <a:latin typeface="Times New Roman"/>
                        <a:ea typeface="Times New Roman"/>
                      </a:endParaRPr>
                    </a:p>
                  </a:txBody>
                  <a:tcPr marL="68580" marR="68580" marT="0" marB="0"/>
                </a:tc>
                <a:tc>
                  <a:txBody>
                    <a:bodyPr/>
                    <a:lstStyle/>
                    <a:p>
                      <a:pPr algn="ctr">
                        <a:spcAft>
                          <a:spcPts val="0"/>
                        </a:spcAft>
                      </a:pPr>
                      <a:r>
                        <a:rPr lang="sl-SI" sz="2000" b="1" dirty="0" err="1">
                          <a:solidFill>
                            <a:srgbClr val="FFFFFF"/>
                          </a:solidFill>
                          <a:latin typeface="Times New Roman"/>
                          <a:ea typeface="Times New Roman"/>
                        </a:rPr>
                        <a:t>Multext</a:t>
                      </a:r>
                      <a:r>
                        <a:rPr lang="sl-SI" sz="2000" b="1" dirty="0">
                          <a:solidFill>
                            <a:srgbClr val="FFFFFF"/>
                          </a:solidFill>
                          <a:latin typeface="Times New Roman"/>
                          <a:ea typeface="Times New Roman"/>
                        </a:rPr>
                        <a:t>-</a:t>
                      </a:r>
                      <a:r>
                        <a:rPr lang="sl-SI" sz="2000" b="1" dirty="0" err="1">
                          <a:solidFill>
                            <a:srgbClr val="FFFFFF"/>
                          </a:solidFill>
                          <a:latin typeface="Times New Roman"/>
                          <a:ea typeface="Times New Roman"/>
                        </a:rPr>
                        <a:t>East</a:t>
                      </a:r>
                      <a:r>
                        <a:rPr lang="sl-SI" sz="2000" b="1" dirty="0">
                          <a:solidFill>
                            <a:srgbClr val="FFFFFF"/>
                          </a:solidFill>
                          <a:latin typeface="Times New Roman"/>
                          <a:ea typeface="Times New Roman"/>
                        </a:rPr>
                        <a:t> </a:t>
                      </a:r>
                      <a:endParaRPr lang="sl-SI" sz="2000" dirty="0">
                        <a:latin typeface="Times New Roman"/>
                        <a:ea typeface="Times New Roman"/>
                      </a:endParaRPr>
                    </a:p>
                  </a:txBody>
                  <a:tcPr marL="68580" marR="68580" marT="0" marB="0"/>
                </a:tc>
                <a:tc>
                  <a:txBody>
                    <a:bodyPr/>
                    <a:lstStyle/>
                    <a:p>
                      <a:pPr algn="ctr">
                        <a:spcAft>
                          <a:spcPts val="0"/>
                        </a:spcAft>
                      </a:pPr>
                      <a:r>
                        <a:rPr lang="sl-SI" sz="2000" b="1" dirty="0">
                          <a:solidFill>
                            <a:srgbClr val="FFFFFF"/>
                          </a:solidFill>
                          <a:latin typeface="Times New Roman"/>
                          <a:ea typeface="Times New Roman"/>
                        </a:rPr>
                        <a:t>LC-STAR</a:t>
                      </a:r>
                      <a:endParaRPr lang="sl-SI" sz="2000" dirty="0">
                        <a:latin typeface="Times New Roman"/>
                        <a:ea typeface="Times New Roman"/>
                      </a:endParaRPr>
                    </a:p>
                  </a:txBody>
                  <a:tcPr marL="68580" marR="68580" marT="0" marB="0"/>
                </a:tc>
                <a:tc>
                  <a:txBody>
                    <a:bodyPr/>
                    <a:lstStyle/>
                    <a:p>
                      <a:pPr algn="ctr">
                        <a:spcAft>
                          <a:spcPts val="0"/>
                        </a:spcAft>
                      </a:pPr>
                      <a:r>
                        <a:rPr lang="sl-SI" sz="2000" b="1" dirty="0" smtClean="0">
                          <a:solidFill>
                            <a:srgbClr val="FFFFFF"/>
                          </a:solidFill>
                          <a:latin typeface="Times New Roman"/>
                          <a:ea typeface="Times New Roman"/>
                        </a:rPr>
                        <a:t>ISJFR</a:t>
                      </a:r>
                      <a:endParaRPr lang="sl-SI" sz="2000" dirty="0">
                        <a:latin typeface="Times New Roman"/>
                        <a:ea typeface="Times New Roman"/>
                      </a:endParaRPr>
                    </a:p>
                  </a:txBody>
                  <a:tcPr marL="68580" marR="68580" marT="0" marB="0"/>
                </a:tc>
                <a:tc>
                  <a:txBody>
                    <a:bodyPr/>
                    <a:lstStyle/>
                    <a:p>
                      <a:pPr algn="ctr">
                        <a:spcAft>
                          <a:spcPts val="0"/>
                        </a:spcAft>
                      </a:pPr>
                      <a:r>
                        <a:rPr lang="sl-SI" sz="2000" b="1" dirty="0">
                          <a:solidFill>
                            <a:srgbClr val="FFFFFF"/>
                          </a:solidFill>
                          <a:latin typeface="Times New Roman"/>
                          <a:ea typeface="Times New Roman"/>
                        </a:rPr>
                        <a:t>SLON-13</a:t>
                      </a:r>
                      <a:endParaRPr lang="sl-SI" sz="2000" dirty="0">
                        <a:latin typeface="Times New Roman"/>
                        <a:ea typeface="Times New Roman"/>
                      </a:endParaRPr>
                    </a:p>
                  </a:txBody>
                  <a:tcPr marL="68580" marR="68580" marT="0" marB="0"/>
                </a:tc>
              </a:tr>
              <a:tr h="457200">
                <a:tc>
                  <a:txBody>
                    <a:bodyPr/>
                    <a:lstStyle/>
                    <a:p>
                      <a:pPr algn="l">
                        <a:spcAft>
                          <a:spcPts val="0"/>
                        </a:spcAft>
                      </a:pPr>
                      <a:r>
                        <a:rPr lang="sl-SI" sz="1400" b="1">
                          <a:latin typeface="Times New Roman"/>
                          <a:ea typeface="Times New Roman"/>
                        </a:rPr>
                        <a:t>1</a:t>
                      </a:r>
                      <a:endParaRPr lang="sl-SI" sz="1400">
                        <a:latin typeface="Times New Roman"/>
                        <a:ea typeface="Times New Roman"/>
                      </a:endParaRPr>
                    </a:p>
                  </a:txBody>
                  <a:tcPr marL="68580" marR="68580" marT="0" marB="0"/>
                </a:tc>
                <a:tc>
                  <a:txBody>
                    <a:bodyPr/>
                    <a:lstStyle/>
                    <a:p>
                      <a:pPr algn="l">
                        <a:spcAft>
                          <a:spcPts val="0"/>
                        </a:spcAft>
                      </a:pPr>
                      <a:r>
                        <a:rPr lang="sl-SI" sz="2000" b="1" dirty="0">
                          <a:latin typeface="Times New Roman"/>
                          <a:ea typeface="Times New Roman"/>
                        </a:rPr>
                        <a:t>samostalnik</a:t>
                      </a:r>
                      <a:endParaRPr lang="sl-SI" sz="20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r>
              <a:tr h="457200">
                <a:tc>
                  <a:txBody>
                    <a:bodyPr/>
                    <a:lstStyle/>
                    <a:p>
                      <a:pPr algn="l">
                        <a:spcAft>
                          <a:spcPts val="0"/>
                        </a:spcAft>
                      </a:pPr>
                      <a:endParaRPr lang="sl-SI" sz="1400" dirty="0">
                        <a:latin typeface="Times New Roman"/>
                        <a:ea typeface="Times New Roman"/>
                      </a:endParaRPr>
                    </a:p>
                  </a:txBody>
                  <a:tcPr marL="68580" marR="68580" marT="0" marB="0">
                    <a:solidFill>
                      <a:srgbClr val="FFFF00"/>
                    </a:solidFill>
                  </a:tcPr>
                </a:tc>
                <a:tc>
                  <a:txBody>
                    <a:bodyPr/>
                    <a:lstStyle/>
                    <a:p>
                      <a:pPr algn="l">
                        <a:spcAft>
                          <a:spcPts val="0"/>
                        </a:spcAft>
                      </a:pPr>
                      <a:r>
                        <a:rPr lang="sl-SI" sz="2000" b="1" dirty="0">
                          <a:latin typeface="Times New Roman"/>
                          <a:ea typeface="Times New Roman"/>
                        </a:rPr>
                        <a:t>lastno ime</a:t>
                      </a:r>
                      <a:endParaRPr lang="sl-SI" sz="20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r>
              <a:tr h="457200">
                <a:tc>
                  <a:txBody>
                    <a:bodyPr/>
                    <a:lstStyle/>
                    <a:p>
                      <a:pPr algn="l">
                        <a:spcAft>
                          <a:spcPts val="0"/>
                        </a:spcAft>
                      </a:pPr>
                      <a:r>
                        <a:rPr lang="sl-SI" sz="1400" b="1" dirty="0" smtClean="0">
                          <a:latin typeface="Times New Roman"/>
                          <a:ea typeface="Times New Roman"/>
                        </a:rPr>
                        <a:t>2</a:t>
                      </a:r>
                      <a:endParaRPr lang="sl-SI" sz="1400" dirty="0">
                        <a:latin typeface="Times New Roman"/>
                        <a:ea typeface="Times New Roman"/>
                      </a:endParaRPr>
                    </a:p>
                  </a:txBody>
                  <a:tcPr marL="68580" marR="68580" marT="0" marB="0"/>
                </a:tc>
                <a:tc>
                  <a:txBody>
                    <a:bodyPr/>
                    <a:lstStyle/>
                    <a:p>
                      <a:pPr algn="l">
                        <a:spcAft>
                          <a:spcPts val="0"/>
                        </a:spcAft>
                      </a:pPr>
                      <a:r>
                        <a:rPr lang="sl-SI" sz="2000" b="1" dirty="0">
                          <a:latin typeface="Times New Roman"/>
                          <a:ea typeface="Times New Roman"/>
                        </a:rPr>
                        <a:t>glagol</a:t>
                      </a:r>
                      <a:endParaRPr lang="sl-SI" sz="20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endParaRPr lang="sl-SI" sz="1400" dirty="0">
                        <a:latin typeface="Times New Roman"/>
                        <a:ea typeface="Times New Roman"/>
                      </a:endParaRPr>
                    </a:p>
                  </a:txBody>
                  <a:tcPr marL="68580" marR="68580" marT="0" marB="0">
                    <a:solidFill>
                      <a:srgbClr val="FFFF00"/>
                    </a:solidFill>
                  </a:tcPr>
                </a:tc>
                <a:tc>
                  <a:txBody>
                    <a:bodyPr/>
                    <a:lstStyle/>
                    <a:p>
                      <a:pPr algn="l">
                        <a:spcAft>
                          <a:spcPts val="0"/>
                        </a:spcAft>
                      </a:pPr>
                      <a:r>
                        <a:rPr lang="sl-SI" sz="2000" b="1" dirty="0">
                          <a:latin typeface="Times New Roman"/>
                          <a:ea typeface="Times New Roman"/>
                        </a:rPr>
                        <a:t>pomožni glagol</a:t>
                      </a:r>
                      <a:endParaRPr lang="sl-SI" sz="20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r>
              <a:tr h="457200">
                <a:tc>
                  <a:txBody>
                    <a:bodyPr/>
                    <a:lstStyle/>
                    <a:p>
                      <a:pPr algn="l">
                        <a:spcAft>
                          <a:spcPts val="0"/>
                        </a:spcAft>
                      </a:pPr>
                      <a:r>
                        <a:rPr lang="sl-SI" sz="1400" b="1" dirty="0" smtClean="0">
                          <a:latin typeface="Times New Roman"/>
                          <a:ea typeface="Times New Roman"/>
                        </a:rPr>
                        <a:t>3</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pridevnik</a:t>
                      </a:r>
                      <a:endParaRPr lang="sl-SI" sz="20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a:latin typeface="Times New Roman"/>
                          <a:ea typeface="Times New Roman"/>
                        </a:rPr>
                        <a:t>4</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zaimek</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a:latin typeface="Times New Roman"/>
                          <a:ea typeface="Times New Roman"/>
                        </a:rPr>
                        <a:t>5</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števnik</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a:latin typeface="Times New Roman"/>
                          <a:ea typeface="Times New Roman"/>
                        </a:rPr>
                        <a:t>6</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prislov</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a:latin typeface="Times New Roman"/>
                          <a:ea typeface="Times New Roman"/>
                        </a:rPr>
                        <a:t>7</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veznik</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smtClean="0">
                          <a:latin typeface="Times New Roman"/>
                          <a:ea typeface="Times New Roman"/>
                        </a:rPr>
                        <a:t>8</a:t>
                      </a:r>
                      <a:endParaRPr lang="sl-SI" sz="1400" b="1"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predlog</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smtClean="0">
                          <a:latin typeface="Times New Roman"/>
                          <a:ea typeface="Times New Roman"/>
                        </a:rPr>
                        <a:t>9</a:t>
                      </a:r>
                      <a:endParaRPr lang="sl-SI" sz="1400" dirty="0">
                        <a:latin typeface="Times New Roman"/>
                        <a:ea typeface="Times New Roman"/>
                      </a:endParaRPr>
                    </a:p>
                  </a:txBody>
                  <a:tcPr marL="68580" marR="68580" marT="0" marB="0"/>
                </a:tc>
                <a:tc>
                  <a:txBody>
                    <a:bodyPr/>
                    <a:lstStyle/>
                    <a:p>
                      <a:pPr algn="l">
                        <a:spcAft>
                          <a:spcPts val="0"/>
                        </a:spcAft>
                      </a:pPr>
                      <a:r>
                        <a:rPr lang="sl-SI" sz="2000" b="1">
                          <a:latin typeface="Times New Roman"/>
                          <a:ea typeface="Times New Roman"/>
                        </a:rPr>
                        <a:t>medmet</a:t>
                      </a:r>
                      <a:endParaRPr lang="sl-SI" sz="20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r>
              <a:tr h="457200">
                <a:tc>
                  <a:txBody>
                    <a:bodyPr/>
                    <a:lstStyle/>
                    <a:p>
                      <a:pPr algn="l">
                        <a:spcAft>
                          <a:spcPts val="0"/>
                        </a:spcAft>
                      </a:pPr>
                      <a:r>
                        <a:rPr lang="sl-SI" sz="1400" b="1" dirty="0" smtClean="0">
                          <a:latin typeface="Times New Roman"/>
                          <a:ea typeface="Times New Roman"/>
                        </a:rPr>
                        <a:t>10</a:t>
                      </a:r>
                      <a:endParaRPr lang="sl-SI" sz="1400" dirty="0">
                        <a:latin typeface="Times New Roman"/>
                        <a:ea typeface="Times New Roman"/>
                      </a:endParaRPr>
                    </a:p>
                  </a:txBody>
                  <a:tcPr marL="68580" marR="68580" marT="0" marB="0"/>
                </a:tc>
                <a:tc>
                  <a:txBody>
                    <a:bodyPr/>
                    <a:lstStyle/>
                    <a:p>
                      <a:pPr algn="l">
                        <a:spcAft>
                          <a:spcPts val="0"/>
                        </a:spcAft>
                      </a:pPr>
                      <a:r>
                        <a:rPr lang="sl-SI" sz="2000" b="1" dirty="0">
                          <a:latin typeface="Times New Roman"/>
                          <a:ea typeface="Times New Roman"/>
                        </a:rPr>
                        <a:t>členek</a:t>
                      </a:r>
                      <a:endParaRPr lang="sl-SI" sz="20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r>
              <a:tr h="457200">
                <a:tc>
                  <a:txBody>
                    <a:bodyPr/>
                    <a:lstStyle/>
                    <a:p>
                      <a:pPr algn="l">
                        <a:spcAft>
                          <a:spcPts val="0"/>
                        </a:spcAft>
                      </a:pPr>
                      <a:r>
                        <a:rPr lang="sl-SI" sz="1400" b="1" dirty="0" smtClean="0">
                          <a:latin typeface="Times New Roman"/>
                          <a:ea typeface="Times New Roman"/>
                        </a:rPr>
                        <a:t>11</a:t>
                      </a:r>
                      <a:endParaRPr lang="sl-SI" sz="1400" dirty="0">
                        <a:latin typeface="Times New Roman"/>
                        <a:ea typeface="Times New Roman"/>
                      </a:endParaRPr>
                    </a:p>
                  </a:txBody>
                  <a:tcPr marL="68580" marR="68580" marT="0" marB="0"/>
                </a:tc>
                <a:tc>
                  <a:txBody>
                    <a:bodyPr/>
                    <a:lstStyle/>
                    <a:p>
                      <a:pPr algn="l">
                        <a:spcAft>
                          <a:spcPts val="0"/>
                        </a:spcAft>
                      </a:pPr>
                      <a:r>
                        <a:rPr lang="sl-SI" sz="2000" b="1" dirty="0">
                          <a:latin typeface="Times New Roman"/>
                          <a:ea typeface="Times New Roman"/>
                        </a:rPr>
                        <a:t>okrajšava</a:t>
                      </a:r>
                      <a:endParaRPr lang="sl-SI" sz="2000" dirty="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a:latin typeface="Times New Roman"/>
                          <a:ea typeface="Times New Roman"/>
                        </a:rPr>
                        <a:t>+</a:t>
                      </a:r>
                      <a:endParaRPr lang="sl-SI" sz="1400">
                        <a:latin typeface="Times New Roman"/>
                        <a:ea typeface="Times New Roman"/>
                      </a:endParaRPr>
                    </a:p>
                  </a:txBody>
                  <a:tcPr marL="68580" marR="68580" marT="0" marB="0"/>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tc>
              </a:tr>
              <a:tr h="296416">
                <a:tc>
                  <a:txBody>
                    <a:bodyPr/>
                    <a:lstStyle/>
                    <a:p>
                      <a:pPr algn="l">
                        <a:spcAft>
                          <a:spcPts val="0"/>
                        </a:spcAft>
                      </a:pPr>
                      <a:endParaRPr lang="sl-SI" sz="1400" dirty="0">
                        <a:latin typeface="Times New Roman"/>
                        <a:ea typeface="Times New Roman"/>
                      </a:endParaRPr>
                    </a:p>
                  </a:txBody>
                  <a:tcPr marL="68580" marR="68580" marT="0" marB="0">
                    <a:solidFill>
                      <a:srgbClr val="FFFF00"/>
                    </a:solidFill>
                  </a:tcPr>
                </a:tc>
                <a:tc>
                  <a:txBody>
                    <a:bodyPr/>
                    <a:lstStyle/>
                    <a:p>
                      <a:pPr algn="l">
                        <a:spcAft>
                          <a:spcPts val="0"/>
                        </a:spcAft>
                      </a:pPr>
                      <a:r>
                        <a:rPr lang="sl-SI" sz="2000" b="1" dirty="0">
                          <a:latin typeface="Times New Roman"/>
                          <a:ea typeface="Times New Roman"/>
                        </a:rPr>
                        <a:t>neuvrščeno</a:t>
                      </a:r>
                      <a:endParaRPr lang="sl-SI" sz="20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Ø</a:t>
                      </a:r>
                      <a:endParaRPr lang="sl-SI" sz="1400" dirty="0">
                        <a:latin typeface="Times New Roman"/>
                        <a:ea typeface="Times New Roman"/>
                      </a:endParaRPr>
                    </a:p>
                  </a:txBody>
                  <a:tcPr marL="68580" marR="68580" marT="0" marB="0">
                    <a:solidFill>
                      <a:srgbClr val="FFFF00"/>
                    </a:solidFill>
                  </a:tcPr>
                </a:tc>
                <a:tc>
                  <a:txBody>
                    <a:bodyPr/>
                    <a:lstStyle/>
                    <a:p>
                      <a:pPr algn="ctr">
                        <a:spcAft>
                          <a:spcPts val="0"/>
                        </a:spcAft>
                      </a:pPr>
                      <a:r>
                        <a:rPr lang="sl-SI" sz="1400" b="1" dirty="0">
                          <a:latin typeface="Times New Roman"/>
                          <a:ea typeface="Times New Roman"/>
                        </a:rPr>
                        <a:t>+</a:t>
                      </a:r>
                      <a:endParaRPr lang="sl-SI" sz="1400" dirty="0">
                        <a:latin typeface="Times New Roman"/>
                        <a:ea typeface="Times New Roman"/>
                      </a:endParaRPr>
                    </a:p>
                  </a:txBody>
                  <a:tcPr marL="68580" marR="68580" marT="0" marB="0">
                    <a:solidFill>
                      <a:srgbClr val="FFFF00"/>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dirty="0" smtClean="0"/>
              <a:t>"</a:t>
            </a:r>
            <a:r>
              <a:rPr lang="sl-SI" dirty="0" err="1" smtClean="0"/>
              <a:t>Fleksemsko</a:t>
            </a:r>
            <a:r>
              <a:rPr lang="sl-SI" dirty="0" smtClean="0"/>
              <a:t>" izhodišče</a:t>
            </a:r>
            <a:endParaRPr lang="sl-SI" dirty="0"/>
          </a:p>
        </p:txBody>
      </p:sp>
      <p:pic>
        <p:nvPicPr>
          <p:cNvPr id="4" name="Ograda vsebine 3" descr="Tabela_03.jpg"/>
          <p:cNvPicPr>
            <a:picLocks noGrp="1"/>
          </p:cNvPicPr>
          <p:nvPr>
            <p:ph idx="4294967295"/>
          </p:nvPr>
        </p:nvPicPr>
        <p:blipFill>
          <a:blip r:embed="rId3" cstate="print"/>
          <a:stretch>
            <a:fillRect/>
          </a:stretch>
        </p:blipFill>
        <p:spPr>
          <a:xfrm>
            <a:off x="0" y="1412875"/>
            <a:ext cx="9144000" cy="54451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grada vsebine 3"/>
          <p:cNvGraphicFramePr>
            <a:graphicFrameLocks noGrp="1"/>
          </p:cNvGraphicFramePr>
          <p:nvPr>
            <p:ph idx="1"/>
          </p:nvPr>
        </p:nvGraphicFramePr>
        <p:xfrm>
          <a:off x="0" y="-5"/>
          <a:ext cx="9144000" cy="6858004"/>
        </p:xfrm>
        <a:graphic>
          <a:graphicData uri="http://schemas.openxmlformats.org/drawingml/2006/table">
            <a:tbl>
              <a:tblPr firstRow="1" bandRow="1">
                <a:tableStyleId>{5C22544A-7EE6-4342-B048-85BDC9FD1C3A}</a:tableStyleId>
              </a:tblPr>
              <a:tblGrid>
                <a:gridCol w="539552"/>
                <a:gridCol w="1152128"/>
                <a:gridCol w="3384376"/>
                <a:gridCol w="4067944"/>
              </a:tblGrid>
              <a:tr h="403412">
                <a:tc>
                  <a:txBody>
                    <a:bodyPr/>
                    <a:lstStyle/>
                    <a:p>
                      <a:r>
                        <a:rPr lang="sl-SI" sz="2000" dirty="0" smtClean="0">
                          <a:latin typeface="+mj-lt"/>
                        </a:rPr>
                        <a:t>št</a:t>
                      </a:r>
                      <a:endParaRPr lang="sl-SI" sz="2000" dirty="0">
                        <a:latin typeface="+mj-lt"/>
                      </a:endParaRPr>
                    </a:p>
                  </a:txBody>
                  <a:tcPr/>
                </a:tc>
                <a:tc>
                  <a:txBody>
                    <a:bodyPr/>
                    <a:lstStyle/>
                    <a:p>
                      <a:r>
                        <a:rPr lang="sl-SI" sz="2000" dirty="0" smtClean="0">
                          <a:latin typeface="+mj-lt"/>
                        </a:rPr>
                        <a:t>oznaka</a:t>
                      </a:r>
                      <a:endParaRPr lang="sl-SI" sz="2000" dirty="0">
                        <a:latin typeface="+mj-lt"/>
                      </a:endParaRPr>
                    </a:p>
                  </a:txBody>
                  <a:tcPr/>
                </a:tc>
                <a:tc>
                  <a:txBody>
                    <a:bodyPr/>
                    <a:lstStyle/>
                    <a:p>
                      <a:r>
                        <a:rPr lang="sl-SI" sz="2000" dirty="0" smtClean="0">
                          <a:latin typeface="+mj-lt"/>
                        </a:rPr>
                        <a:t>poljsko</a:t>
                      </a:r>
                      <a:endParaRPr lang="sl-SI" sz="2000" dirty="0">
                        <a:latin typeface="+mj-lt"/>
                      </a:endParaRPr>
                    </a:p>
                  </a:txBody>
                  <a:tcPr/>
                </a:tc>
                <a:tc>
                  <a:txBody>
                    <a:bodyPr/>
                    <a:lstStyle/>
                    <a:p>
                      <a:r>
                        <a:rPr lang="sl-SI" sz="2000" dirty="0" smtClean="0">
                          <a:latin typeface="+mj-lt"/>
                        </a:rPr>
                        <a:t>slovensko</a:t>
                      </a:r>
                      <a:endParaRPr lang="sl-SI" sz="2000" dirty="0">
                        <a:latin typeface="+mj-lt"/>
                      </a:endParaRPr>
                    </a:p>
                  </a:txBody>
                  <a:tcPr/>
                </a:tc>
              </a:tr>
              <a:tr h="403412">
                <a:tc>
                  <a:txBody>
                    <a:bodyPr/>
                    <a:lstStyle/>
                    <a:p>
                      <a:r>
                        <a:rPr lang="sl-SI" sz="2000" b="0" dirty="0" smtClean="0">
                          <a:solidFill>
                            <a:schemeClr val="tx1"/>
                          </a:solidFill>
                          <a:latin typeface="+mj-lt"/>
                        </a:rPr>
                        <a:t>1</a:t>
                      </a:r>
                      <a:endParaRPr lang="sl-SI" sz="2000" b="0" dirty="0">
                        <a:solidFill>
                          <a:schemeClr val="tx1"/>
                        </a:solidFill>
                        <a:latin typeface="+mj-lt"/>
                      </a:endParaRPr>
                    </a:p>
                  </a:txBody>
                  <a:tcPr/>
                </a:tc>
                <a:tc>
                  <a:txBody>
                    <a:bodyPr/>
                    <a:lstStyle/>
                    <a:p>
                      <a:pPr>
                        <a:spcAft>
                          <a:spcPts val="0"/>
                        </a:spcAft>
                      </a:pPr>
                      <a:r>
                        <a:rPr lang="sl-SI" sz="2000" b="0" dirty="0" err="1">
                          <a:solidFill>
                            <a:schemeClr val="tx1"/>
                          </a:solidFill>
                          <a:latin typeface="+mj-lt"/>
                          <a:ea typeface="Times New Roman"/>
                        </a:rPr>
                        <a:t>subst</a:t>
                      </a:r>
                      <a:r>
                        <a:rPr lang="sl-SI" sz="2000" b="0" dirty="0">
                          <a:solidFill>
                            <a:schemeClr val="tx1"/>
                          </a:solidFill>
                          <a:latin typeface="+mj-lt"/>
                          <a:ea typeface="Times New Roman"/>
                        </a:rPr>
                        <a:t> </a:t>
                      </a:r>
                    </a:p>
                  </a:txBody>
                  <a:tcPr marL="68580" marR="68580" marT="0" marB="0"/>
                </a:tc>
                <a:tc>
                  <a:txBody>
                    <a:bodyPr/>
                    <a:lstStyle/>
                    <a:p>
                      <a:pPr>
                        <a:spcAft>
                          <a:spcPts val="0"/>
                        </a:spcAft>
                      </a:pPr>
                      <a:r>
                        <a:rPr lang="sl-SI" sz="2000" b="0" dirty="0" err="1">
                          <a:solidFill>
                            <a:schemeClr val="tx1"/>
                          </a:solidFill>
                          <a:latin typeface="+mj-lt"/>
                          <a:ea typeface="Times New Roman"/>
                        </a:rPr>
                        <a:t>rzeczownik</a:t>
                      </a:r>
                      <a:endParaRPr lang="sl-SI" sz="2000" b="0" dirty="0">
                        <a:solidFill>
                          <a:schemeClr val="tx1"/>
                        </a:solidFill>
                        <a:latin typeface="+mj-lt"/>
                        <a:ea typeface="Times New Roman"/>
                      </a:endParaRPr>
                    </a:p>
                  </a:txBody>
                  <a:tcPr marL="68580" marR="68580" marT="0" marB="0"/>
                </a:tc>
                <a:tc>
                  <a:txBody>
                    <a:bodyPr/>
                    <a:lstStyle/>
                    <a:p>
                      <a:pPr>
                        <a:spcAft>
                          <a:spcPts val="0"/>
                        </a:spcAft>
                      </a:pPr>
                      <a:r>
                        <a:rPr lang="sl-SI" sz="2000" b="0" dirty="0">
                          <a:solidFill>
                            <a:schemeClr val="tx1"/>
                          </a:solidFill>
                          <a:latin typeface="+mj-lt"/>
                          <a:ea typeface="Times New Roman"/>
                        </a:rPr>
                        <a:t>samostalnik</a:t>
                      </a:r>
                    </a:p>
                  </a:txBody>
                  <a:tcPr marL="68580" marR="68580" marT="0" marB="0"/>
                </a:tc>
              </a:tr>
              <a:tr h="403412">
                <a:tc>
                  <a:txBody>
                    <a:bodyPr/>
                    <a:lstStyle/>
                    <a:p>
                      <a:r>
                        <a:rPr lang="sl-SI" sz="2000" dirty="0" smtClean="0">
                          <a:latin typeface="+mj-lt"/>
                        </a:rPr>
                        <a:t>2</a:t>
                      </a:r>
                      <a:endParaRPr lang="sl-SI" sz="2000" dirty="0">
                        <a:latin typeface="+mj-lt"/>
                      </a:endParaRPr>
                    </a:p>
                  </a:txBody>
                  <a:tcPr/>
                </a:tc>
                <a:tc>
                  <a:txBody>
                    <a:bodyPr/>
                    <a:lstStyle/>
                    <a:p>
                      <a:pPr>
                        <a:spcAft>
                          <a:spcPts val="0"/>
                        </a:spcAft>
                      </a:pPr>
                      <a:r>
                        <a:rPr lang="sl-SI" sz="2000">
                          <a:latin typeface="+mj-lt"/>
                          <a:ea typeface="Times New Roman"/>
                        </a:rPr>
                        <a:t>depr </a:t>
                      </a:r>
                    </a:p>
                  </a:txBody>
                  <a:tcPr marL="68580" marR="68580" marT="0" marB="0"/>
                </a:tc>
                <a:tc>
                  <a:txBody>
                    <a:bodyPr/>
                    <a:lstStyle/>
                    <a:p>
                      <a:pPr>
                        <a:spcAft>
                          <a:spcPts val="0"/>
                        </a:spcAft>
                      </a:pPr>
                      <a:r>
                        <a:rPr lang="sl-SI" sz="2000" dirty="0" err="1">
                          <a:latin typeface="+mj-lt"/>
                          <a:ea typeface="Times New Roman"/>
                        </a:rPr>
                        <a:t>rzeczownik</a:t>
                      </a:r>
                      <a:r>
                        <a:rPr lang="sl-SI" sz="2000" dirty="0">
                          <a:latin typeface="+mj-lt"/>
                          <a:ea typeface="Times New Roman"/>
                        </a:rPr>
                        <a:t> </a:t>
                      </a:r>
                      <a:r>
                        <a:rPr lang="sl-SI" sz="2000" dirty="0" err="1">
                          <a:latin typeface="+mj-lt"/>
                          <a:ea typeface="Times New Roman"/>
                        </a:rPr>
                        <a:t>deprecjatywny</a:t>
                      </a:r>
                      <a:endParaRPr lang="sl-SI" sz="2000" dirty="0">
                        <a:latin typeface="+mj-lt"/>
                        <a:ea typeface="Times New Roman"/>
                      </a:endParaRPr>
                    </a:p>
                  </a:txBody>
                  <a:tcPr marL="68580" marR="68580" marT="0" marB="0"/>
                </a:tc>
                <a:tc>
                  <a:txBody>
                    <a:bodyPr/>
                    <a:lstStyle/>
                    <a:p>
                      <a:pPr>
                        <a:spcAft>
                          <a:spcPts val="0"/>
                        </a:spcAft>
                      </a:pPr>
                      <a:r>
                        <a:rPr lang="sl-SI" sz="2000">
                          <a:latin typeface="+mj-lt"/>
                          <a:ea typeface="Times New Roman"/>
                        </a:rPr>
                        <a:t>samostalnik (slabšalno)</a:t>
                      </a:r>
                    </a:p>
                  </a:txBody>
                  <a:tcPr marL="68580" marR="68580" marT="0" marB="0"/>
                </a:tc>
              </a:tr>
              <a:tr h="403412">
                <a:tc>
                  <a:txBody>
                    <a:bodyPr/>
                    <a:lstStyle/>
                    <a:p>
                      <a:r>
                        <a:rPr lang="sl-SI" sz="2000" dirty="0" smtClean="0">
                          <a:latin typeface="+mj-lt"/>
                        </a:rPr>
                        <a:t>3</a:t>
                      </a:r>
                      <a:endParaRPr lang="sl-SI" sz="2000" dirty="0">
                        <a:latin typeface="+mj-lt"/>
                      </a:endParaRPr>
                    </a:p>
                  </a:txBody>
                  <a:tcPr/>
                </a:tc>
                <a:tc>
                  <a:txBody>
                    <a:bodyPr/>
                    <a:lstStyle/>
                    <a:p>
                      <a:pPr>
                        <a:spcAft>
                          <a:spcPts val="0"/>
                        </a:spcAft>
                      </a:pPr>
                      <a:r>
                        <a:rPr lang="sl-SI" sz="2000" dirty="0" err="1">
                          <a:latin typeface="+mj-lt"/>
                          <a:ea typeface="Times New Roman"/>
                        </a:rPr>
                        <a:t>num</a:t>
                      </a:r>
                      <a:r>
                        <a:rPr lang="sl-SI" sz="2000" dirty="0">
                          <a:latin typeface="+mj-lt"/>
                          <a:ea typeface="Times New Roman"/>
                        </a:rPr>
                        <a:t> </a:t>
                      </a:r>
                    </a:p>
                  </a:txBody>
                  <a:tcPr marL="68580" marR="68580" marT="0" marB="0"/>
                </a:tc>
                <a:tc>
                  <a:txBody>
                    <a:bodyPr/>
                    <a:lstStyle/>
                    <a:p>
                      <a:pPr>
                        <a:spcAft>
                          <a:spcPts val="0"/>
                        </a:spcAft>
                      </a:pPr>
                      <a:r>
                        <a:rPr lang="sl-SI" sz="2000">
                          <a:latin typeface="+mj-lt"/>
                          <a:ea typeface="Times New Roman"/>
                        </a:rPr>
                        <a:t>liczebnik główny</a:t>
                      </a:r>
                    </a:p>
                  </a:txBody>
                  <a:tcPr marL="68580" marR="68580" marT="0" marB="0"/>
                </a:tc>
                <a:tc>
                  <a:txBody>
                    <a:bodyPr/>
                    <a:lstStyle/>
                    <a:p>
                      <a:pPr>
                        <a:spcAft>
                          <a:spcPts val="0"/>
                        </a:spcAft>
                      </a:pPr>
                      <a:r>
                        <a:rPr lang="sl-SI" sz="2000">
                          <a:latin typeface="+mj-lt"/>
                          <a:ea typeface="Times New Roman"/>
                        </a:rPr>
                        <a:t>glavni števnik</a:t>
                      </a:r>
                    </a:p>
                  </a:txBody>
                  <a:tcPr marL="68580" marR="68580" marT="0" marB="0"/>
                </a:tc>
              </a:tr>
              <a:tr h="403412">
                <a:tc>
                  <a:txBody>
                    <a:bodyPr/>
                    <a:lstStyle/>
                    <a:p>
                      <a:r>
                        <a:rPr lang="sl-SI" sz="2000" dirty="0" smtClean="0">
                          <a:latin typeface="+mj-lt"/>
                        </a:rPr>
                        <a:t>4</a:t>
                      </a:r>
                      <a:endParaRPr lang="sl-SI" sz="2000" dirty="0">
                        <a:latin typeface="+mj-lt"/>
                      </a:endParaRPr>
                    </a:p>
                  </a:txBody>
                  <a:tcPr/>
                </a:tc>
                <a:tc>
                  <a:txBody>
                    <a:bodyPr/>
                    <a:lstStyle/>
                    <a:p>
                      <a:pPr>
                        <a:spcAft>
                          <a:spcPts val="0"/>
                        </a:spcAft>
                      </a:pPr>
                      <a:r>
                        <a:rPr lang="sl-SI" sz="2000" dirty="0" err="1">
                          <a:latin typeface="+mj-lt"/>
                          <a:ea typeface="Times New Roman"/>
                        </a:rPr>
                        <a:t>numcol</a:t>
                      </a:r>
                      <a:r>
                        <a:rPr lang="sl-SI" sz="2000" dirty="0">
                          <a:latin typeface="+mj-lt"/>
                          <a:ea typeface="Times New Roman"/>
                        </a:rPr>
                        <a:t> </a:t>
                      </a:r>
                    </a:p>
                  </a:txBody>
                  <a:tcPr marL="68580" marR="68580" marT="0" marB="0"/>
                </a:tc>
                <a:tc>
                  <a:txBody>
                    <a:bodyPr/>
                    <a:lstStyle/>
                    <a:p>
                      <a:pPr>
                        <a:spcAft>
                          <a:spcPts val="0"/>
                        </a:spcAft>
                      </a:pPr>
                      <a:r>
                        <a:rPr lang="sl-SI" sz="2000">
                          <a:latin typeface="+mj-lt"/>
                          <a:ea typeface="Times New Roman"/>
                        </a:rPr>
                        <a:t>liczebnik zbiorowy</a:t>
                      </a:r>
                    </a:p>
                  </a:txBody>
                  <a:tcPr marL="68580" marR="68580" marT="0" marB="0"/>
                </a:tc>
                <a:tc>
                  <a:txBody>
                    <a:bodyPr/>
                    <a:lstStyle/>
                    <a:p>
                      <a:pPr>
                        <a:spcAft>
                          <a:spcPts val="0"/>
                        </a:spcAft>
                      </a:pPr>
                      <a:r>
                        <a:rPr lang="sl-SI" sz="2000" dirty="0">
                          <a:latin typeface="+mj-lt"/>
                          <a:ea typeface="Times New Roman"/>
                        </a:rPr>
                        <a:t>≈ ločilni števnik</a:t>
                      </a:r>
                    </a:p>
                  </a:txBody>
                  <a:tcPr marL="68580" marR="68580" marT="0" marB="0"/>
                </a:tc>
              </a:tr>
              <a:tr h="403412">
                <a:tc>
                  <a:txBody>
                    <a:bodyPr/>
                    <a:lstStyle/>
                    <a:p>
                      <a:r>
                        <a:rPr lang="sl-SI" sz="2000" dirty="0" smtClean="0">
                          <a:latin typeface="+mj-lt"/>
                        </a:rPr>
                        <a:t>5</a:t>
                      </a:r>
                      <a:endParaRPr lang="sl-SI" sz="2000" dirty="0">
                        <a:latin typeface="+mj-lt"/>
                      </a:endParaRPr>
                    </a:p>
                  </a:txBody>
                  <a:tcPr/>
                </a:tc>
                <a:tc>
                  <a:txBody>
                    <a:bodyPr/>
                    <a:lstStyle/>
                    <a:p>
                      <a:pPr>
                        <a:spcAft>
                          <a:spcPts val="0"/>
                        </a:spcAft>
                      </a:pPr>
                      <a:r>
                        <a:rPr lang="sl-SI" sz="2000" dirty="0" err="1">
                          <a:latin typeface="+mj-lt"/>
                          <a:ea typeface="Times New Roman"/>
                        </a:rPr>
                        <a:t>adj</a:t>
                      </a:r>
                      <a:r>
                        <a:rPr lang="sl-SI" sz="2000" dirty="0">
                          <a:latin typeface="+mj-lt"/>
                          <a:ea typeface="Times New Roman"/>
                        </a:rPr>
                        <a:t> </a:t>
                      </a:r>
                    </a:p>
                  </a:txBody>
                  <a:tcPr marL="68580" marR="68580" marT="0" marB="0"/>
                </a:tc>
                <a:tc>
                  <a:txBody>
                    <a:bodyPr/>
                    <a:lstStyle/>
                    <a:p>
                      <a:pPr>
                        <a:spcAft>
                          <a:spcPts val="0"/>
                        </a:spcAft>
                      </a:pPr>
                      <a:r>
                        <a:rPr lang="sl-SI" sz="2000">
                          <a:latin typeface="+mj-lt"/>
                          <a:ea typeface="Times New Roman"/>
                        </a:rPr>
                        <a:t>przymiotnik</a:t>
                      </a:r>
                    </a:p>
                  </a:txBody>
                  <a:tcPr marL="68580" marR="68580" marT="0" marB="0"/>
                </a:tc>
                <a:tc>
                  <a:txBody>
                    <a:bodyPr/>
                    <a:lstStyle/>
                    <a:p>
                      <a:pPr>
                        <a:spcAft>
                          <a:spcPts val="0"/>
                        </a:spcAft>
                      </a:pPr>
                      <a:r>
                        <a:rPr lang="sl-SI" sz="2000">
                          <a:latin typeface="+mj-lt"/>
                          <a:ea typeface="Times New Roman"/>
                        </a:rPr>
                        <a:t>pridevnik</a:t>
                      </a:r>
                    </a:p>
                  </a:txBody>
                  <a:tcPr marL="68580" marR="68580" marT="0" marB="0"/>
                </a:tc>
              </a:tr>
              <a:tr h="403412">
                <a:tc>
                  <a:txBody>
                    <a:bodyPr/>
                    <a:lstStyle/>
                    <a:p>
                      <a:r>
                        <a:rPr lang="sl-SI" sz="2000" dirty="0" smtClean="0">
                          <a:latin typeface="+mj-lt"/>
                        </a:rPr>
                        <a:t>6</a:t>
                      </a:r>
                      <a:endParaRPr lang="sl-SI" sz="2000" dirty="0">
                        <a:latin typeface="+mj-lt"/>
                      </a:endParaRPr>
                    </a:p>
                  </a:txBody>
                  <a:tcPr/>
                </a:tc>
                <a:tc>
                  <a:txBody>
                    <a:bodyPr/>
                    <a:lstStyle/>
                    <a:p>
                      <a:pPr>
                        <a:spcAft>
                          <a:spcPts val="0"/>
                        </a:spcAft>
                      </a:pPr>
                      <a:r>
                        <a:rPr lang="sl-SI" sz="2000" dirty="0" err="1">
                          <a:latin typeface="+mj-lt"/>
                          <a:ea typeface="Times New Roman"/>
                        </a:rPr>
                        <a:t>adja</a:t>
                      </a:r>
                      <a:r>
                        <a:rPr lang="sl-SI" sz="2000" dirty="0">
                          <a:latin typeface="+mj-lt"/>
                          <a:ea typeface="Times New Roman"/>
                        </a:rPr>
                        <a:t> </a:t>
                      </a:r>
                    </a:p>
                  </a:txBody>
                  <a:tcPr marL="68580" marR="68580" marT="0" marB="0"/>
                </a:tc>
                <a:tc>
                  <a:txBody>
                    <a:bodyPr/>
                    <a:lstStyle/>
                    <a:p>
                      <a:pPr>
                        <a:spcAft>
                          <a:spcPts val="0"/>
                        </a:spcAft>
                      </a:pPr>
                      <a:r>
                        <a:rPr lang="sl-SI" sz="2000">
                          <a:latin typeface="+mj-lt"/>
                          <a:ea typeface="Times New Roman"/>
                        </a:rPr>
                        <a:t>przymiotnik przyprzym.</a:t>
                      </a:r>
                    </a:p>
                  </a:txBody>
                  <a:tcPr marL="68580" marR="68580" marT="0" marB="0"/>
                </a:tc>
                <a:tc>
                  <a:txBody>
                    <a:bodyPr/>
                    <a:lstStyle/>
                    <a:p>
                      <a:pPr>
                        <a:spcAft>
                          <a:spcPts val="0"/>
                        </a:spcAft>
                      </a:pPr>
                      <a:r>
                        <a:rPr lang="sl-SI" sz="2000">
                          <a:latin typeface="+mj-lt"/>
                          <a:ea typeface="Times New Roman"/>
                        </a:rPr>
                        <a:t>≈ obpridevniški pridevnik</a:t>
                      </a:r>
                    </a:p>
                  </a:txBody>
                  <a:tcPr marL="68580" marR="68580" marT="0" marB="0"/>
                </a:tc>
              </a:tr>
              <a:tr h="403412">
                <a:tc>
                  <a:txBody>
                    <a:bodyPr/>
                    <a:lstStyle/>
                    <a:p>
                      <a:r>
                        <a:rPr lang="sl-SI" sz="2000" dirty="0" smtClean="0">
                          <a:latin typeface="+mj-lt"/>
                        </a:rPr>
                        <a:t>7</a:t>
                      </a:r>
                      <a:endParaRPr lang="sl-SI" sz="2000" dirty="0">
                        <a:latin typeface="+mj-lt"/>
                      </a:endParaRPr>
                    </a:p>
                  </a:txBody>
                  <a:tcPr/>
                </a:tc>
                <a:tc>
                  <a:txBody>
                    <a:bodyPr/>
                    <a:lstStyle/>
                    <a:p>
                      <a:pPr>
                        <a:spcAft>
                          <a:spcPts val="0"/>
                        </a:spcAft>
                      </a:pPr>
                      <a:r>
                        <a:rPr lang="sl-SI" sz="2000">
                          <a:latin typeface="+mj-lt"/>
                          <a:ea typeface="Times New Roman"/>
                        </a:rPr>
                        <a:t>adjp </a:t>
                      </a:r>
                    </a:p>
                  </a:txBody>
                  <a:tcPr marL="68580" marR="68580" marT="0" marB="0"/>
                </a:tc>
                <a:tc>
                  <a:txBody>
                    <a:bodyPr/>
                    <a:lstStyle/>
                    <a:p>
                      <a:pPr>
                        <a:spcAft>
                          <a:spcPts val="0"/>
                        </a:spcAft>
                      </a:pPr>
                      <a:r>
                        <a:rPr lang="sl-SI" sz="2000" dirty="0" err="1">
                          <a:latin typeface="+mj-lt"/>
                          <a:ea typeface="Times New Roman"/>
                        </a:rPr>
                        <a:t>przymiotnik</a:t>
                      </a:r>
                      <a:r>
                        <a:rPr lang="sl-SI" sz="2000" dirty="0">
                          <a:latin typeface="+mj-lt"/>
                          <a:ea typeface="Times New Roman"/>
                        </a:rPr>
                        <a:t> </a:t>
                      </a:r>
                      <a:r>
                        <a:rPr lang="sl-SI" sz="2000" dirty="0" err="1">
                          <a:latin typeface="+mj-lt"/>
                          <a:ea typeface="Times New Roman"/>
                        </a:rPr>
                        <a:t>poprzyim</a:t>
                      </a:r>
                      <a:r>
                        <a:rPr lang="sl-SI" sz="2000" dirty="0">
                          <a:latin typeface="+mj-lt"/>
                          <a:ea typeface="Times New Roman"/>
                        </a:rPr>
                        <a:t>.</a:t>
                      </a:r>
                    </a:p>
                  </a:txBody>
                  <a:tcPr marL="68580" marR="68580" marT="0" marB="0"/>
                </a:tc>
                <a:tc>
                  <a:txBody>
                    <a:bodyPr/>
                    <a:lstStyle/>
                    <a:p>
                      <a:pPr>
                        <a:spcAft>
                          <a:spcPts val="0"/>
                        </a:spcAft>
                      </a:pPr>
                      <a:r>
                        <a:rPr lang="sl-SI" sz="2000">
                          <a:latin typeface="+mj-lt"/>
                          <a:ea typeface="Times New Roman"/>
                        </a:rPr>
                        <a:t>≈ popredložni pridevnik</a:t>
                      </a:r>
                    </a:p>
                  </a:txBody>
                  <a:tcPr marL="68580" marR="68580" marT="0" marB="0"/>
                </a:tc>
              </a:tr>
              <a:tr h="403412">
                <a:tc>
                  <a:txBody>
                    <a:bodyPr/>
                    <a:lstStyle/>
                    <a:p>
                      <a:r>
                        <a:rPr lang="sl-SI" sz="2000" dirty="0" smtClean="0">
                          <a:latin typeface="+mj-lt"/>
                        </a:rPr>
                        <a:t>8</a:t>
                      </a:r>
                      <a:endParaRPr lang="sl-SI" sz="2000" dirty="0">
                        <a:latin typeface="+mj-lt"/>
                      </a:endParaRPr>
                    </a:p>
                  </a:txBody>
                  <a:tcPr/>
                </a:tc>
                <a:tc>
                  <a:txBody>
                    <a:bodyPr/>
                    <a:lstStyle/>
                    <a:p>
                      <a:pPr>
                        <a:spcAft>
                          <a:spcPts val="0"/>
                        </a:spcAft>
                      </a:pPr>
                      <a:r>
                        <a:rPr lang="sl-SI" sz="2000">
                          <a:latin typeface="+mj-lt"/>
                          <a:ea typeface="Times New Roman"/>
                        </a:rPr>
                        <a:t>adv </a:t>
                      </a:r>
                    </a:p>
                  </a:txBody>
                  <a:tcPr marL="68580" marR="68580" marT="0" marB="0"/>
                </a:tc>
                <a:tc>
                  <a:txBody>
                    <a:bodyPr/>
                    <a:lstStyle/>
                    <a:p>
                      <a:pPr>
                        <a:spcAft>
                          <a:spcPts val="0"/>
                        </a:spcAft>
                      </a:pPr>
                      <a:r>
                        <a:rPr lang="sl-SI" sz="2000" dirty="0" err="1">
                          <a:latin typeface="+mj-lt"/>
                          <a:ea typeface="Times New Roman"/>
                        </a:rPr>
                        <a:t>przysłówek</a:t>
                      </a:r>
                      <a:endParaRPr lang="sl-SI" sz="2000" dirty="0">
                        <a:latin typeface="+mj-lt"/>
                        <a:ea typeface="Times New Roman"/>
                      </a:endParaRPr>
                    </a:p>
                  </a:txBody>
                  <a:tcPr marL="68580" marR="68580" marT="0" marB="0"/>
                </a:tc>
                <a:tc>
                  <a:txBody>
                    <a:bodyPr/>
                    <a:lstStyle/>
                    <a:p>
                      <a:pPr>
                        <a:spcAft>
                          <a:spcPts val="0"/>
                        </a:spcAft>
                      </a:pPr>
                      <a:r>
                        <a:rPr lang="sl-SI" sz="2000">
                          <a:latin typeface="+mj-lt"/>
                          <a:ea typeface="Times New Roman"/>
                        </a:rPr>
                        <a:t>prislov</a:t>
                      </a:r>
                    </a:p>
                  </a:txBody>
                  <a:tcPr marL="68580" marR="68580" marT="0" marB="0"/>
                </a:tc>
              </a:tr>
              <a:tr h="403412">
                <a:tc>
                  <a:txBody>
                    <a:bodyPr/>
                    <a:lstStyle/>
                    <a:p>
                      <a:r>
                        <a:rPr lang="sl-SI" sz="2000" dirty="0" smtClean="0">
                          <a:latin typeface="+mj-lt"/>
                        </a:rPr>
                        <a:t>9</a:t>
                      </a:r>
                      <a:endParaRPr lang="sl-SI" sz="2000" dirty="0">
                        <a:latin typeface="+mj-lt"/>
                      </a:endParaRPr>
                    </a:p>
                  </a:txBody>
                  <a:tcPr/>
                </a:tc>
                <a:tc>
                  <a:txBody>
                    <a:bodyPr/>
                    <a:lstStyle/>
                    <a:p>
                      <a:pPr>
                        <a:spcAft>
                          <a:spcPts val="0"/>
                        </a:spcAft>
                      </a:pPr>
                      <a:r>
                        <a:rPr lang="sl-SI" sz="2000">
                          <a:latin typeface="+mj-lt"/>
                          <a:ea typeface="Times New Roman"/>
                        </a:rPr>
                        <a:t>ppron12</a:t>
                      </a:r>
                    </a:p>
                  </a:txBody>
                  <a:tcPr marL="68580" marR="68580" marT="0" marB="0"/>
                </a:tc>
                <a:tc>
                  <a:txBody>
                    <a:bodyPr/>
                    <a:lstStyle/>
                    <a:p>
                      <a:pPr>
                        <a:spcAft>
                          <a:spcPts val="0"/>
                        </a:spcAft>
                      </a:pPr>
                      <a:r>
                        <a:rPr lang="sl-SI" sz="2000" dirty="0">
                          <a:latin typeface="+mj-lt"/>
                          <a:ea typeface="Times New Roman"/>
                        </a:rPr>
                        <a:t>zaimek </a:t>
                      </a:r>
                      <a:r>
                        <a:rPr lang="sl-SI" sz="2000" dirty="0" err="1">
                          <a:latin typeface="+mj-lt"/>
                          <a:ea typeface="Times New Roman"/>
                        </a:rPr>
                        <a:t>nietrzecioosobowy</a:t>
                      </a:r>
                      <a:endParaRPr lang="sl-SI" sz="2000" dirty="0">
                        <a:latin typeface="+mj-lt"/>
                        <a:ea typeface="Times New Roman"/>
                      </a:endParaRPr>
                    </a:p>
                  </a:txBody>
                  <a:tcPr marL="68580" marR="68580" marT="0" marB="0"/>
                </a:tc>
                <a:tc>
                  <a:txBody>
                    <a:bodyPr/>
                    <a:lstStyle/>
                    <a:p>
                      <a:pPr>
                        <a:spcAft>
                          <a:spcPts val="0"/>
                        </a:spcAft>
                      </a:pPr>
                      <a:r>
                        <a:rPr lang="sl-SI" sz="2000">
                          <a:latin typeface="+mj-lt"/>
                          <a:ea typeface="Times New Roman"/>
                        </a:rPr>
                        <a:t>zaimek netretjeosebni</a:t>
                      </a:r>
                    </a:p>
                  </a:txBody>
                  <a:tcPr marL="68580" marR="68580" marT="0" marB="0"/>
                </a:tc>
              </a:tr>
              <a:tr h="403412">
                <a:tc>
                  <a:txBody>
                    <a:bodyPr/>
                    <a:lstStyle/>
                    <a:p>
                      <a:r>
                        <a:rPr lang="sl-SI" sz="2000" dirty="0" smtClean="0">
                          <a:latin typeface="+mj-lt"/>
                        </a:rPr>
                        <a:t>10</a:t>
                      </a:r>
                      <a:endParaRPr lang="sl-SI" sz="2000" dirty="0">
                        <a:latin typeface="+mj-lt"/>
                      </a:endParaRPr>
                    </a:p>
                  </a:txBody>
                  <a:tcPr/>
                </a:tc>
                <a:tc>
                  <a:txBody>
                    <a:bodyPr/>
                    <a:lstStyle/>
                    <a:p>
                      <a:pPr>
                        <a:spcAft>
                          <a:spcPts val="0"/>
                        </a:spcAft>
                      </a:pPr>
                      <a:r>
                        <a:rPr lang="sl-SI" sz="2000">
                          <a:latin typeface="+mj-lt"/>
                          <a:ea typeface="Times New Roman"/>
                        </a:rPr>
                        <a:t>ppron3 </a:t>
                      </a:r>
                    </a:p>
                  </a:txBody>
                  <a:tcPr marL="68580" marR="68580" marT="0" marB="0"/>
                </a:tc>
                <a:tc>
                  <a:txBody>
                    <a:bodyPr/>
                    <a:lstStyle/>
                    <a:p>
                      <a:pPr>
                        <a:spcAft>
                          <a:spcPts val="0"/>
                        </a:spcAft>
                      </a:pPr>
                      <a:r>
                        <a:rPr lang="sl-SI" sz="2000" dirty="0">
                          <a:latin typeface="+mj-lt"/>
                          <a:ea typeface="Times New Roman"/>
                        </a:rPr>
                        <a:t>zaimek </a:t>
                      </a:r>
                      <a:r>
                        <a:rPr lang="sl-SI" sz="2000" dirty="0" err="1">
                          <a:latin typeface="+mj-lt"/>
                          <a:ea typeface="Times New Roman"/>
                        </a:rPr>
                        <a:t>trzecioosobowy</a:t>
                      </a:r>
                      <a:endParaRPr lang="sl-SI" sz="2000" dirty="0">
                        <a:latin typeface="+mj-lt"/>
                        <a:ea typeface="Times New Roman"/>
                      </a:endParaRPr>
                    </a:p>
                  </a:txBody>
                  <a:tcPr marL="68580" marR="68580" marT="0" marB="0"/>
                </a:tc>
                <a:tc>
                  <a:txBody>
                    <a:bodyPr/>
                    <a:lstStyle/>
                    <a:p>
                      <a:pPr>
                        <a:spcAft>
                          <a:spcPts val="0"/>
                        </a:spcAft>
                      </a:pPr>
                      <a:r>
                        <a:rPr lang="sl-SI" sz="2000">
                          <a:latin typeface="+mj-lt"/>
                          <a:ea typeface="Times New Roman"/>
                        </a:rPr>
                        <a:t>zaimek tretjeosebni</a:t>
                      </a:r>
                    </a:p>
                  </a:txBody>
                  <a:tcPr marL="68580" marR="68580" marT="0" marB="0"/>
                </a:tc>
              </a:tr>
              <a:tr h="403412">
                <a:tc>
                  <a:txBody>
                    <a:bodyPr/>
                    <a:lstStyle/>
                    <a:p>
                      <a:r>
                        <a:rPr lang="sl-SI" sz="2000" dirty="0" smtClean="0">
                          <a:latin typeface="+mj-lt"/>
                        </a:rPr>
                        <a:t>11</a:t>
                      </a:r>
                      <a:endParaRPr lang="sl-SI" sz="2000" dirty="0">
                        <a:latin typeface="+mj-lt"/>
                      </a:endParaRPr>
                    </a:p>
                  </a:txBody>
                  <a:tcPr/>
                </a:tc>
                <a:tc>
                  <a:txBody>
                    <a:bodyPr/>
                    <a:lstStyle/>
                    <a:p>
                      <a:pPr>
                        <a:spcAft>
                          <a:spcPts val="0"/>
                        </a:spcAft>
                      </a:pPr>
                      <a:r>
                        <a:rPr lang="sl-SI" sz="2000">
                          <a:latin typeface="+mj-lt"/>
                          <a:ea typeface="Times New Roman"/>
                        </a:rPr>
                        <a:t>siebie </a:t>
                      </a:r>
                    </a:p>
                  </a:txBody>
                  <a:tcPr marL="68580" marR="68580" marT="0" marB="0"/>
                </a:tc>
                <a:tc>
                  <a:txBody>
                    <a:bodyPr/>
                    <a:lstStyle/>
                    <a:p>
                      <a:pPr>
                        <a:spcAft>
                          <a:spcPts val="0"/>
                        </a:spcAft>
                      </a:pPr>
                      <a:r>
                        <a:rPr lang="sl-SI" sz="2000" dirty="0">
                          <a:latin typeface="+mj-lt"/>
                          <a:ea typeface="Times New Roman"/>
                        </a:rPr>
                        <a:t>zaimek </a:t>
                      </a:r>
                      <a:r>
                        <a:rPr lang="sl-SI" sz="2000" dirty="0" err="1">
                          <a:latin typeface="+mj-lt"/>
                          <a:ea typeface="Times New Roman"/>
                        </a:rPr>
                        <a:t>siebie</a:t>
                      </a:r>
                      <a:r>
                        <a:rPr lang="sl-SI" sz="2000" dirty="0">
                          <a:latin typeface="+mj-lt"/>
                          <a:ea typeface="Times New Roman"/>
                        </a:rPr>
                        <a:t> </a:t>
                      </a:r>
                    </a:p>
                  </a:txBody>
                  <a:tcPr marL="68580" marR="68580" marT="0" marB="0"/>
                </a:tc>
                <a:tc>
                  <a:txBody>
                    <a:bodyPr/>
                    <a:lstStyle/>
                    <a:p>
                      <a:pPr>
                        <a:spcAft>
                          <a:spcPts val="0"/>
                        </a:spcAft>
                      </a:pPr>
                      <a:r>
                        <a:rPr lang="sl-SI" sz="2000">
                          <a:latin typeface="+mj-lt"/>
                          <a:ea typeface="Times New Roman"/>
                        </a:rPr>
                        <a:t>zaimek sebe</a:t>
                      </a:r>
                    </a:p>
                  </a:txBody>
                  <a:tcPr marL="68580" marR="68580" marT="0" marB="0"/>
                </a:tc>
              </a:tr>
              <a:tr h="403412">
                <a:tc>
                  <a:txBody>
                    <a:bodyPr/>
                    <a:lstStyle/>
                    <a:p>
                      <a:r>
                        <a:rPr lang="sl-SI" sz="2000" dirty="0" smtClean="0">
                          <a:latin typeface="+mj-lt"/>
                        </a:rPr>
                        <a:t>12</a:t>
                      </a:r>
                      <a:endParaRPr lang="sl-SI" sz="2000" dirty="0">
                        <a:latin typeface="+mj-lt"/>
                      </a:endParaRPr>
                    </a:p>
                  </a:txBody>
                  <a:tcPr/>
                </a:tc>
                <a:tc>
                  <a:txBody>
                    <a:bodyPr/>
                    <a:lstStyle/>
                    <a:p>
                      <a:pPr>
                        <a:spcAft>
                          <a:spcPts val="0"/>
                        </a:spcAft>
                      </a:pPr>
                      <a:r>
                        <a:rPr lang="sl-SI" sz="2000">
                          <a:latin typeface="+mj-lt"/>
                          <a:ea typeface="Times New Roman"/>
                        </a:rPr>
                        <a:t>fin </a:t>
                      </a:r>
                    </a:p>
                  </a:txBody>
                  <a:tcPr marL="68580" marR="68580" marT="0" marB="0"/>
                </a:tc>
                <a:tc>
                  <a:txBody>
                    <a:bodyPr/>
                    <a:lstStyle/>
                    <a:p>
                      <a:pPr>
                        <a:spcAft>
                          <a:spcPts val="0"/>
                        </a:spcAft>
                      </a:pPr>
                      <a:r>
                        <a:rPr lang="sl-SI" sz="2000" dirty="0">
                          <a:latin typeface="+mj-lt"/>
                          <a:ea typeface="Times New Roman"/>
                        </a:rPr>
                        <a:t>forma </a:t>
                      </a:r>
                      <a:r>
                        <a:rPr lang="sl-SI" sz="2000" dirty="0" err="1">
                          <a:latin typeface="+mj-lt"/>
                          <a:ea typeface="Times New Roman"/>
                        </a:rPr>
                        <a:t>nieprzeszła</a:t>
                      </a:r>
                      <a:endParaRPr lang="sl-SI" sz="2000" dirty="0">
                        <a:latin typeface="+mj-lt"/>
                        <a:ea typeface="Times New Roman"/>
                      </a:endParaRPr>
                    </a:p>
                  </a:txBody>
                  <a:tcPr marL="68580" marR="68580" marT="0" marB="0"/>
                </a:tc>
                <a:tc>
                  <a:txBody>
                    <a:bodyPr/>
                    <a:lstStyle/>
                    <a:p>
                      <a:pPr>
                        <a:spcAft>
                          <a:spcPts val="0"/>
                        </a:spcAft>
                      </a:pPr>
                      <a:r>
                        <a:rPr lang="sl-SI" sz="2000">
                          <a:latin typeface="+mj-lt"/>
                          <a:ea typeface="Times New Roman"/>
                        </a:rPr>
                        <a:t>ne-pretekla oblika</a:t>
                      </a:r>
                    </a:p>
                  </a:txBody>
                  <a:tcPr marL="68580" marR="68580" marT="0" marB="0"/>
                </a:tc>
              </a:tr>
              <a:tr h="403412">
                <a:tc>
                  <a:txBody>
                    <a:bodyPr/>
                    <a:lstStyle/>
                    <a:p>
                      <a:r>
                        <a:rPr lang="sl-SI" sz="2000" dirty="0" smtClean="0">
                          <a:latin typeface="+mj-lt"/>
                        </a:rPr>
                        <a:t>13</a:t>
                      </a:r>
                      <a:endParaRPr lang="sl-SI" sz="2000" dirty="0">
                        <a:latin typeface="+mj-lt"/>
                      </a:endParaRPr>
                    </a:p>
                  </a:txBody>
                  <a:tcPr/>
                </a:tc>
                <a:tc>
                  <a:txBody>
                    <a:bodyPr/>
                    <a:lstStyle/>
                    <a:p>
                      <a:pPr>
                        <a:spcAft>
                          <a:spcPts val="0"/>
                        </a:spcAft>
                      </a:pPr>
                      <a:r>
                        <a:rPr lang="sl-SI" sz="2000">
                          <a:latin typeface="+mj-lt"/>
                          <a:ea typeface="Times New Roman"/>
                        </a:rPr>
                        <a:t>bedzie </a:t>
                      </a:r>
                    </a:p>
                  </a:txBody>
                  <a:tcPr marL="68580" marR="68580" marT="0" marB="0"/>
                </a:tc>
                <a:tc>
                  <a:txBody>
                    <a:bodyPr/>
                    <a:lstStyle/>
                    <a:p>
                      <a:pPr>
                        <a:spcAft>
                          <a:spcPts val="0"/>
                        </a:spcAft>
                      </a:pPr>
                      <a:r>
                        <a:rPr lang="sl-SI" sz="2000">
                          <a:latin typeface="+mj-lt"/>
                          <a:ea typeface="Times New Roman"/>
                        </a:rPr>
                        <a:t>forma przyszła być </a:t>
                      </a:r>
                    </a:p>
                  </a:txBody>
                  <a:tcPr marL="68580" marR="68580" marT="0" marB="0"/>
                </a:tc>
                <a:tc>
                  <a:txBody>
                    <a:bodyPr/>
                    <a:lstStyle/>
                    <a:p>
                      <a:pPr>
                        <a:spcAft>
                          <a:spcPts val="0"/>
                        </a:spcAft>
                      </a:pPr>
                      <a:r>
                        <a:rPr lang="sl-SI" sz="2000" dirty="0">
                          <a:latin typeface="+mj-lt"/>
                          <a:ea typeface="Times New Roman"/>
                        </a:rPr>
                        <a:t>prihodnja oblika "biti"</a:t>
                      </a:r>
                    </a:p>
                  </a:txBody>
                  <a:tcPr marL="68580" marR="68580" marT="0" marB="0"/>
                </a:tc>
              </a:tr>
              <a:tr h="403412">
                <a:tc>
                  <a:txBody>
                    <a:bodyPr/>
                    <a:lstStyle/>
                    <a:p>
                      <a:r>
                        <a:rPr lang="sl-SI" sz="2000" dirty="0" smtClean="0">
                          <a:latin typeface="+mj-lt"/>
                        </a:rPr>
                        <a:t>14</a:t>
                      </a:r>
                      <a:endParaRPr lang="sl-SI" sz="2000" dirty="0">
                        <a:latin typeface="+mj-lt"/>
                      </a:endParaRPr>
                    </a:p>
                  </a:txBody>
                  <a:tcPr/>
                </a:tc>
                <a:tc>
                  <a:txBody>
                    <a:bodyPr/>
                    <a:lstStyle/>
                    <a:p>
                      <a:pPr>
                        <a:spcAft>
                          <a:spcPts val="0"/>
                        </a:spcAft>
                      </a:pPr>
                      <a:r>
                        <a:rPr lang="sl-SI" sz="2000">
                          <a:latin typeface="+mj-lt"/>
                          <a:ea typeface="Times New Roman"/>
                        </a:rPr>
                        <a:t>aglt </a:t>
                      </a:r>
                    </a:p>
                  </a:txBody>
                  <a:tcPr marL="68580" marR="68580" marT="0" marB="0"/>
                </a:tc>
                <a:tc>
                  <a:txBody>
                    <a:bodyPr/>
                    <a:lstStyle/>
                    <a:p>
                      <a:pPr>
                        <a:spcAft>
                          <a:spcPts val="0"/>
                        </a:spcAft>
                      </a:pPr>
                      <a:r>
                        <a:rPr lang="sl-SI" sz="2000">
                          <a:latin typeface="+mj-lt"/>
                          <a:ea typeface="Times New Roman"/>
                        </a:rPr>
                        <a:t>aglutynant być </a:t>
                      </a:r>
                    </a:p>
                  </a:txBody>
                  <a:tcPr marL="68580" marR="68580" marT="0" marB="0"/>
                </a:tc>
                <a:tc>
                  <a:txBody>
                    <a:bodyPr/>
                    <a:lstStyle/>
                    <a:p>
                      <a:pPr>
                        <a:spcAft>
                          <a:spcPts val="0"/>
                        </a:spcAft>
                      </a:pPr>
                      <a:r>
                        <a:rPr lang="sl-SI" sz="2000" dirty="0">
                          <a:latin typeface="+mj-lt"/>
                          <a:ea typeface="Times New Roman"/>
                        </a:rPr>
                        <a:t>navezni "biti"</a:t>
                      </a:r>
                    </a:p>
                  </a:txBody>
                  <a:tcPr marL="68580" marR="68580" marT="0" marB="0"/>
                </a:tc>
              </a:tr>
              <a:tr h="403412">
                <a:tc>
                  <a:txBody>
                    <a:bodyPr/>
                    <a:lstStyle/>
                    <a:p>
                      <a:r>
                        <a:rPr lang="sl-SI" sz="2000" dirty="0" smtClean="0">
                          <a:latin typeface="+mj-lt"/>
                        </a:rPr>
                        <a:t>15</a:t>
                      </a:r>
                      <a:endParaRPr lang="sl-SI" sz="2000" dirty="0">
                        <a:latin typeface="+mj-lt"/>
                      </a:endParaRPr>
                    </a:p>
                  </a:txBody>
                  <a:tcPr/>
                </a:tc>
                <a:tc>
                  <a:txBody>
                    <a:bodyPr/>
                    <a:lstStyle/>
                    <a:p>
                      <a:pPr>
                        <a:spcAft>
                          <a:spcPts val="0"/>
                        </a:spcAft>
                      </a:pPr>
                      <a:r>
                        <a:rPr lang="sl-SI" sz="2000">
                          <a:latin typeface="+mj-lt"/>
                          <a:ea typeface="Times New Roman"/>
                        </a:rPr>
                        <a:t>praet </a:t>
                      </a:r>
                    </a:p>
                  </a:txBody>
                  <a:tcPr marL="68580" marR="68580" marT="0" marB="0"/>
                </a:tc>
                <a:tc>
                  <a:txBody>
                    <a:bodyPr/>
                    <a:lstStyle/>
                    <a:p>
                      <a:pPr>
                        <a:spcAft>
                          <a:spcPts val="0"/>
                        </a:spcAft>
                      </a:pPr>
                      <a:r>
                        <a:rPr lang="sl-SI" sz="2000">
                          <a:latin typeface="+mj-lt"/>
                          <a:ea typeface="Times New Roman"/>
                        </a:rPr>
                        <a:t>pseudoimiesłów</a:t>
                      </a:r>
                    </a:p>
                  </a:txBody>
                  <a:tcPr marL="68580" marR="68580" marT="0" marB="0"/>
                </a:tc>
                <a:tc>
                  <a:txBody>
                    <a:bodyPr/>
                    <a:lstStyle/>
                    <a:p>
                      <a:pPr>
                        <a:spcAft>
                          <a:spcPts val="0"/>
                        </a:spcAft>
                      </a:pPr>
                      <a:r>
                        <a:rPr lang="sl-SI" sz="2000" dirty="0">
                          <a:latin typeface="+mj-lt"/>
                          <a:ea typeface="Times New Roman"/>
                        </a:rPr>
                        <a:t>deležnik na -l</a:t>
                      </a:r>
                    </a:p>
                  </a:txBody>
                  <a:tcPr marL="68580" marR="68580" marT="0" marB="0"/>
                </a:tc>
              </a:tr>
              <a:tr h="403412">
                <a:tc>
                  <a:txBody>
                    <a:bodyPr/>
                    <a:lstStyle/>
                    <a:p>
                      <a:r>
                        <a:rPr lang="sl-SI" sz="2000" dirty="0" smtClean="0">
                          <a:latin typeface="+mj-lt"/>
                        </a:rPr>
                        <a:t>16</a:t>
                      </a:r>
                      <a:endParaRPr lang="sl-SI" sz="2000" dirty="0">
                        <a:latin typeface="+mj-lt"/>
                      </a:endParaRPr>
                    </a:p>
                  </a:txBody>
                  <a:tcPr/>
                </a:tc>
                <a:tc>
                  <a:txBody>
                    <a:bodyPr/>
                    <a:lstStyle/>
                    <a:p>
                      <a:pPr>
                        <a:spcAft>
                          <a:spcPts val="0"/>
                        </a:spcAft>
                      </a:pPr>
                      <a:r>
                        <a:rPr lang="sl-SI" sz="2000" b="0" dirty="0" err="1" smtClean="0">
                          <a:solidFill>
                            <a:schemeClr val="tx1"/>
                          </a:solidFill>
                          <a:latin typeface="+mj-lt"/>
                          <a:ea typeface="Times New Roman"/>
                        </a:rPr>
                        <a:t>impt</a:t>
                      </a:r>
                      <a:r>
                        <a:rPr lang="sl-SI" sz="2000" b="0" dirty="0" smtClean="0">
                          <a:solidFill>
                            <a:schemeClr val="tx1"/>
                          </a:solidFill>
                          <a:latin typeface="+mj-lt"/>
                          <a:ea typeface="Times New Roman"/>
                        </a:rPr>
                        <a:t> </a:t>
                      </a:r>
                      <a:endParaRPr lang="sl-SI" sz="2000" b="0" dirty="0">
                        <a:solidFill>
                          <a:schemeClr val="tx1"/>
                        </a:solidFill>
                        <a:latin typeface="+mj-lt"/>
                        <a:ea typeface="Times New Roman"/>
                      </a:endParaRPr>
                    </a:p>
                  </a:txBody>
                  <a:tcPr marL="68580" marR="68580" marT="0" marB="0"/>
                </a:tc>
                <a:tc>
                  <a:txBody>
                    <a:bodyPr/>
                    <a:lstStyle/>
                    <a:p>
                      <a:pPr>
                        <a:spcAft>
                          <a:spcPts val="0"/>
                        </a:spcAft>
                      </a:pPr>
                      <a:r>
                        <a:rPr lang="sl-SI" sz="2000" kern="1200" dirty="0" err="1" smtClean="0">
                          <a:solidFill>
                            <a:schemeClr val="dk1"/>
                          </a:solidFill>
                          <a:latin typeface="+mj-lt"/>
                          <a:ea typeface="+mn-ea"/>
                          <a:cs typeface="+mn-cs"/>
                        </a:rPr>
                        <a:t>rozkaźnik</a:t>
                      </a:r>
                      <a:endParaRPr lang="sl-SI" sz="2000" dirty="0">
                        <a:latin typeface="+mj-lt"/>
                        <a:ea typeface="Times New Roman"/>
                      </a:endParaRPr>
                    </a:p>
                  </a:txBody>
                  <a:tcPr marL="68580" marR="68580" marT="0" marB="0"/>
                </a:tc>
                <a:tc>
                  <a:txBody>
                    <a:bodyPr/>
                    <a:lstStyle/>
                    <a:p>
                      <a:r>
                        <a:rPr lang="sl-SI" sz="2000" kern="1200" dirty="0" smtClean="0">
                          <a:solidFill>
                            <a:schemeClr val="dk1"/>
                          </a:solidFill>
                          <a:latin typeface="+mj-lt"/>
                          <a:ea typeface="+mn-ea"/>
                          <a:cs typeface="+mn-cs"/>
                        </a:rPr>
                        <a:t>velelnik</a:t>
                      </a:r>
                      <a:endParaRPr lang="sl-SI" sz="20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grada vsebine 3"/>
          <p:cNvGraphicFramePr>
            <a:graphicFrameLocks noGrp="1"/>
          </p:cNvGraphicFramePr>
          <p:nvPr>
            <p:ph idx="1"/>
          </p:nvPr>
        </p:nvGraphicFramePr>
        <p:xfrm>
          <a:off x="0" y="-5"/>
          <a:ext cx="9144000" cy="6858004"/>
        </p:xfrm>
        <a:graphic>
          <a:graphicData uri="http://schemas.openxmlformats.org/drawingml/2006/table">
            <a:tbl>
              <a:tblPr firstRow="1" bandRow="1">
                <a:tableStyleId>{5C22544A-7EE6-4342-B048-85BDC9FD1C3A}</a:tableStyleId>
              </a:tblPr>
              <a:tblGrid>
                <a:gridCol w="539552"/>
                <a:gridCol w="936104"/>
                <a:gridCol w="2808312"/>
                <a:gridCol w="4860032"/>
              </a:tblGrid>
              <a:tr h="403412">
                <a:tc>
                  <a:txBody>
                    <a:bodyPr/>
                    <a:lstStyle/>
                    <a:p>
                      <a:r>
                        <a:rPr lang="sl-SI" sz="2000" dirty="0" smtClean="0">
                          <a:latin typeface="+mj-lt"/>
                        </a:rPr>
                        <a:t>št</a:t>
                      </a:r>
                      <a:endParaRPr lang="sl-SI" sz="2000" dirty="0">
                        <a:latin typeface="+mj-lt"/>
                      </a:endParaRPr>
                    </a:p>
                  </a:txBody>
                  <a:tcPr/>
                </a:tc>
                <a:tc>
                  <a:txBody>
                    <a:bodyPr/>
                    <a:lstStyle/>
                    <a:p>
                      <a:r>
                        <a:rPr lang="sl-SI" sz="2000" dirty="0" smtClean="0">
                          <a:latin typeface="+mj-lt"/>
                        </a:rPr>
                        <a:t>oznaka</a:t>
                      </a:r>
                      <a:endParaRPr lang="sl-SI" sz="2000" dirty="0">
                        <a:latin typeface="+mj-lt"/>
                      </a:endParaRPr>
                    </a:p>
                  </a:txBody>
                  <a:tcPr/>
                </a:tc>
                <a:tc>
                  <a:txBody>
                    <a:bodyPr/>
                    <a:lstStyle/>
                    <a:p>
                      <a:r>
                        <a:rPr lang="sl-SI" sz="2000" dirty="0" smtClean="0">
                          <a:latin typeface="+mj-lt"/>
                        </a:rPr>
                        <a:t>poljsko</a:t>
                      </a:r>
                      <a:endParaRPr lang="sl-SI" sz="2000" dirty="0">
                        <a:latin typeface="+mj-lt"/>
                      </a:endParaRPr>
                    </a:p>
                  </a:txBody>
                  <a:tcPr/>
                </a:tc>
                <a:tc>
                  <a:txBody>
                    <a:bodyPr/>
                    <a:lstStyle/>
                    <a:p>
                      <a:r>
                        <a:rPr lang="sl-SI" sz="2000" dirty="0" smtClean="0">
                          <a:latin typeface="+mj-lt"/>
                        </a:rPr>
                        <a:t>slovensko</a:t>
                      </a:r>
                      <a:endParaRPr lang="sl-SI" sz="2000" dirty="0">
                        <a:latin typeface="+mj-lt"/>
                      </a:endParaRPr>
                    </a:p>
                  </a:txBody>
                  <a:tcPr/>
                </a:tc>
              </a:tr>
              <a:tr h="403412">
                <a:tc>
                  <a:txBody>
                    <a:bodyPr/>
                    <a:lstStyle/>
                    <a:p>
                      <a:r>
                        <a:rPr lang="sl-SI" sz="2000" b="0" dirty="0" smtClean="0">
                          <a:solidFill>
                            <a:schemeClr val="tx1"/>
                          </a:solidFill>
                          <a:latin typeface="+mj-lt"/>
                        </a:rPr>
                        <a:t>17</a:t>
                      </a:r>
                      <a:endParaRPr lang="sl-SI" sz="2000" b="0" dirty="0">
                        <a:solidFill>
                          <a:schemeClr val="tx1"/>
                        </a:solidFill>
                        <a:latin typeface="+mj-lt"/>
                      </a:endParaRPr>
                    </a:p>
                  </a:txBody>
                  <a:tcPr/>
                </a:tc>
                <a:tc>
                  <a:txBody>
                    <a:bodyPr/>
                    <a:lstStyle/>
                    <a:p>
                      <a:pPr>
                        <a:spcAft>
                          <a:spcPts val="0"/>
                        </a:spcAft>
                      </a:pPr>
                      <a:r>
                        <a:rPr lang="sl-SI" sz="2000" b="0" dirty="0" err="1">
                          <a:solidFill>
                            <a:schemeClr val="tx1"/>
                          </a:solidFill>
                          <a:latin typeface="+mj-lt"/>
                          <a:ea typeface="Times New Roman"/>
                        </a:rPr>
                        <a:t>imps</a:t>
                      </a:r>
                      <a:r>
                        <a:rPr lang="sl-SI" sz="2000" b="0" dirty="0">
                          <a:solidFill>
                            <a:schemeClr val="tx1"/>
                          </a:solidFill>
                          <a:latin typeface="+mj-lt"/>
                          <a:ea typeface="Times New Roman"/>
                        </a:rPr>
                        <a:t> </a:t>
                      </a:r>
                    </a:p>
                  </a:txBody>
                  <a:tcPr marL="68580" marR="68580" marT="0" marB="0"/>
                </a:tc>
                <a:tc>
                  <a:txBody>
                    <a:bodyPr/>
                    <a:lstStyle/>
                    <a:p>
                      <a:pPr>
                        <a:spcAft>
                          <a:spcPts val="0"/>
                        </a:spcAft>
                      </a:pPr>
                      <a:r>
                        <a:rPr lang="sl-SI" sz="2000" b="0" dirty="0" err="1">
                          <a:solidFill>
                            <a:schemeClr val="tx1"/>
                          </a:solidFill>
                          <a:latin typeface="+mj-lt"/>
                          <a:ea typeface="Times New Roman"/>
                        </a:rPr>
                        <a:t>bezosobnik</a:t>
                      </a:r>
                      <a:endParaRPr lang="sl-SI" sz="2000" b="0" dirty="0">
                        <a:solidFill>
                          <a:schemeClr val="tx1"/>
                        </a:solidFill>
                        <a:latin typeface="+mj-lt"/>
                        <a:ea typeface="Times New Roman"/>
                      </a:endParaRPr>
                    </a:p>
                  </a:txBody>
                  <a:tcPr marL="68580" marR="68580" marT="0" marB="0"/>
                </a:tc>
                <a:tc>
                  <a:txBody>
                    <a:bodyPr/>
                    <a:lstStyle/>
                    <a:p>
                      <a:pPr>
                        <a:spcAft>
                          <a:spcPts val="0"/>
                        </a:spcAft>
                      </a:pPr>
                      <a:r>
                        <a:rPr lang="sl-SI" sz="2000" b="0" dirty="0">
                          <a:solidFill>
                            <a:schemeClr val="tx1"/>
                          </a:solidFill>
                          <a:latin typeface="+mj-lt"/>
                          <a:ea typeface="Times New Roman"/>
                        </a:rPr>
                        <a:t>brezosebna oblika</a:t>
                      </a:r>
                    </a:p>
                  </a:txBody>
                  <a:tcPr marL="68580" marR="68580" marT="0" marB="0"/>
                </a:tc>
              </a:tr>
              <a:tr h="403412">
                <a:tc>
                  <a:txBody>
                    <a:bodyPr/>
                    <a:lstStyle/>
                    <a:p>
                      <a:r>
                        <a:rPr lang="sl-SI" sz="2000" dirty="0" smtClean="0">
                          <a:latin typeface="+mj-lt"/>
                        </a:rPr>
                        <a:t>18</a:t>
                      </a:r>
                      <a:endParaRPr lang="sl-SI" sz="2000" dirty="0">
                        <a:latin typeface="+mj-lt"/>
                      </a:endParaRPr>
                    </a:p>
                  </a:txBody>
                  <a:tcPr/>
                </a:tc>
                <a:tc>
                  <a:txBody>
                    <a:bodyPr/>
                    <a:lstStyle/>
                    <a:p>
                      <a:pPr>
                        <a:spcAft>
                          <a:spcPts val="0"/>
                        </a:spcAft>
                      </a:pPr>
                      <a:r>
                        <a:rPr lang="sl-SI" sz="2000">
                          <a:latin typeface="+mj-lt"/>
                          <a:ea typeface="Times New Roman"/>
                        </a:rPr>
                        <a:t>inf </a:t>
                      </a:r>
                    </a:p>
                  </a:txBody>
                  <a:tcPr marL="68580" marR="68580" marT="0" marB="0"/>
                </a:tc>
                <a:tc>
                  <a:txBody>
                    <a:bodyPr/>
                    <a:lstStyle/>
                    <a:p>
                      <a:pPr>
                        <a:spcAft>
                          <a:spcPts val="0"/>
                        </a:spcAft>
                      </a:pPr>
                      <a:r>
                        <a:rPr lang="sl-SI" sz="2000">
                          <a:latin typeface="+mj-lt"/>
                          <a:ea typeface="Times New Roman"/>
                        </a:rPr>
                        <a:t>bezokolicznik</a:t>
                      </a:r>
                    </a:p>
                  </a:txBody>
                  <a:tcPr marL="68580" marR="68580" marT="0" marB="0"/>
                </a:tc>
                <a:tc>
                  <a:txBody>
                    <a:bodyPr/>
                    <a:lstStyle/>
                    <a:p>
                      <a:pPr>
                        <a:spcAft>
                          <a:spcPts val="0"/>
                        </a:spcAft>
                      </a:pPr>
                      <a:r>
                        <a:rPr lang="sl-SI" sz="2000">
                          <a:latin typeface="+mj-lt"/>
                          <a:ea typeface="Times New Roman"/>
                        </a:rPr>
                        <a:t>nedoločnik</a:t>
                      </a:r>
                    </a:p>
                  </a:txBody>
                  <a:tcPr marL="68580" marR="68580" marT="0" marB="0"/>
                </a:tc>
              </a:tr>
              <a:tr h="403412">
                <a:tc>
                  <a:txBody>
                    <a:bodyPr/>
                    <a:lstStyle/>
                    <a:p>
                      <a:r>
                        <a:rPr lang="sl-SI" sz="2000" dirty="0" smtClean="0">
                          <a:latin typeface="+mj-lt"/>
                        </a:rPr>
                        <a:t>19</a:t>
                      </a:r>
                      <a:endParaRPr lang="sl-SI" sz="2000" dirty="0">
                        <a:latin typeface="+mj-lt"/>
                      </a:endParaRPr>
                    </a:p>
                  </a:txBody>
                  <a:tcPr/>
                </a:tc>
                <a:tc>
                  <a:txBody>
                    <a:bodyPr/>
                    <a:lstStyle/>
                    <a:p>
                      <a:pPr>
                        <a:spcAft>
                          <a:spcPts val="0"/>
                        </a:spcAft>
                      </a:pPr>
                      <a:r>
                        <a:rPr lang="sl-SI" sz="2000">
                          <a:latin typeface="+mj-lt"/>
                          <a:ea typeface="Times New Roman"/>
                        </a:rPr>
                        <a:t>pcon </a:t>
                      </a:r>
                    </a:p>
                  </a:txBody>
                  <a:tcPr marL="68580" marR="68580" marT="0" marB="0"/>
                </a:tc>
                <a:tc>
                  <a:txBody>
                    <a:bodyPr/>
                    <a:lstStyle/>
                    <a:p>
                      <a:pPr>
                        <a:spcAft>
                          <a:spcPts val="0"/>
                        </a:spcAft>
                      </a:pPr>
                      <a:r>
                        <a:rPr lang="sl-SI" sz="2000">
                          <a:latin typeface="+mj-lt"/>
                          <a:ea typeface="Times New Roman"/>
                        </a:rPr>
                        <a:t>im. przys. współczesny</a:t>
                      </a:r>
                    </a:p>
                  </a:txBody>
                  <a:tcPr marL="68580" marR="68580" marT="0" marB="0"/>
                </a:tc>
                <a:tc>
                  <a:txBody>
                    <a:bodyPr/>
                    <a:lstStyle/>
                    <a:p>
                      <a:pPr>
                        <a:spcAft>
                          <a:spcPts val="0"/>
                        </a:spcAft>
                      </a:pPr>
                      <a:r>
                        <a:rPr lang="sl-SI" sz="2000" dirty="0">
                          <a:latin typeface="+mj-lt"/>
                          <a:ea typeface="Times New Roman"/>
                        </a:rPr>
                        <a:t>≈ deležje, ki izraža </a:t>
                      </a:r>
                      <a:r>
                        <a:rPr lang="sl-SI" sz="2000" dirty="0" smtClean="0">
                          <a:latin typeface="+mj-lt"/>
                          <a:ea typeface="Times New Roman"/>
                        </a:rPr>
                        <a:t>sedanjost [deležje </a:t>
                      </a:r>
                      <a:r>
                        <a:rPr lang="sl-SI" sz="2000" dirty="0">
                          <a:latin typeface="+mj-lt"/>
                          <a:ea typeface="Times New Roman"/>
                        </a:rPr>
                        <a:t>na -č]</a:t>
                      </a:r>
                    </a:p>
                  </a:txBody>
                  <a:tcPr marL="68580" marR="68580" marT="0" marB="0"/>
                </a:tc>
              </a:tr>
              <a:tr h="403412">
                <a:tc>
                  <a:txBody>
                    <a:bodyPr/>
                    <a:lstStyle/>
                    <a:p>
                      <a:r>
                        <a:rPr lang="sl-SI" sz="2000" dirty="0" smtClean="0">
                          <a:latin typeface="+mj-lt"/>
                        </a:rPr>
                        <a:t>20</a:t>
                      </a:r>
                      <a:endParaRPr lang="sl-SI" sz="2000" dirty="0">
                        <a:latin typeface="+mj-lt"/>
                      </a:endParaRPr>
                    </a:p>
                  </a:txBody>
                  <a:tcPr/>
                </a:tc>
                <a:tc>
                  <a:txBody>
                    <a:bodyPr/>
                    <a:lstStyle/>
                    <a:p>
                      <a:pPr>
                        <a:spcAft>
                          <a:spcPts val="0"/>
                        </a:spcAft>
                      </a:pPr>
                      <a:r>
                        <a:rPr lang="sl-SI" sz="2000">
                          <a:latin typeface="+mj-lt"/>
                          <a:ea typeface="Times New Roman"/>
                        </a:rPr>
                        <a:t>pant </a:t>
                      </a:r>
                    </a:p>
                  </a:txBody>
                  <a:tcPr marL="68580" marR="68580" marT="0" marB="0"/>
                </a:tc>
                <a:tc>
                  <a:txBody>
                    <a:bodyPr/>
                    <a:lstStyle/>
                    <a:p>
                      <a:pPr>
                        <a:spcAft>
                          <a:spcPts val="0"/>
                        </a:spcAft>
                      </a:pPr>
                      <a:r>
                        <a:rPr lang="sl-SI" sz="2000">
                          <a:latin typeface="+mj-lt"/>
                          <a:ea typeface="Times New Roman"/>
                        </a:rPr>
                        <a:t>im. przys. uprzedni</a:t>
                      </a:r>
                    </a:p>
                  </a:txBody>
                  <a:tcPr marL="68580" marR="68580" marT="0" marB="0"/>
                </a:tc>
                <a:tc>
                  <a:txBody>
                    <a:bodyPr/>
                    <a:lstStyle/>
                    <a:p>
                      <a:pPr>
                        <a:spcAft>
                          <a:spcPts val="0"/>
                        </a:spcAft>
                      </a:pPr>
                      <a:r>
                        <a:rPr lang="sl-SI" sz="2000" dirty="0">
                          <a:latin typeface="+mj-lt"/>
                          <a:ea typeface="Times New Roman"/>
                        </a:rPr>
                        <a:t>≈ deležje, ki izraža </a:t>
                      </a:r>
                      <a:r>
                        <a:rPr lang="sl-SI" sz="2000" dirty="0" smtClean="0">
                          <a:latin typeface="+mj-lt"/>
                          <a:ea typeface="Times New Roman"/>
                        </a:rPr>
                        <a:t>preteklost [</a:t>
                      </a:r>
                      <a:r>
                        <a:rPr lang="sl-SI" sz="2000" dirty="0">
                          <a:latin typeface="+mj-lt"/>
                          <a:ea typeface="Times New Roman"/>
                        </a:rPr>
                        <a:t>deležje na -</a:t>
                      </a:r>
                      <a:r>
                        <a:rPr lang="sl-SI" sz="2000" dirty="0" err="1">
                          <a:latin typeface="+mj-lt"/>
                          <a:ea typeface="Times New Roman"/>
                        </a:rPr>
                        <a:t>ši</a:t>
                      </a:r>
                      <a:r>
                        <a:rPr lang="sl-SI" sz="2000" dirty="0">
                          <a:latin typeface="+mj-lt"/>
                          <a:ea typeface="Times New Roman"/>
                        </a:rPr>
                        <a:t>]</a:t>
                      </a:r>
                    </a:p>
                  </a:txBody>
                  <a:tcPr marL="68580" marR="68580" marT="0" marB="0"/>
                </a:tc>
              </a:tr>
              <a:tr h="403412">
                <a:tc>
                  <a:txBody>
                    <a:bodyPr/>
                    <a:lstStyle/>
                    <a:p>
                      <a:r>
                        <a:rPr lang="sl-SI" sz="2000" dirty="0" smtClean="0">
                          <a:latin typeface="+mj-lt"/>
                        </a:rPr>
                        <a:t>21</a:t>
                      </a:r>
                      <a:endParaRPr lang="sl-SI" sz="2000" dirty="0">
                        <a:latin typeface="+mj-lt"/>
                      </a:endParaRPr>
                    </a:p>
                  </a:txBody>
                  <a:tcPr/>
                </a:tc>
                <a:tc>
                  <a:txBody>
                    <a:bodyPr/>
                    <a:lstStyle/>
                    <a:p>
                      <a:pPr>
                        <a:spcAft>
                          <a:spcPts val="0"/>
                        </a:spcAft>
                      </a:pPr>
                      <a:r>
                        <a:rPr lang="sl-SI" sz="2000">
                          <a:latin typeface="+mj-lt"/>
                          <a:ea typeface="Times New Roman"/>
                        </a:rPr>
                        <a:t>ger </a:t>
                      </a:r>
                    </a:p>
                  </a:txBody>
                  <a:tcPr marL="68580" marR="68580" marT="0" marB="0"/>
                </a:tc>
                <a:tc>
                  <a:txBody>
                    <a:bodyPr/>
                    <a:lstStyle/>
                    <a:p>
                      <a:pPr>
                        <a:spcAft>
                          <a:spcPts val="0"/>
                        </a:spcAft>
                      </a:pPr>
                      <a:r>
                        <a:rPr lang="sl-SI" sz="2000">
                          <a:latin typeface="+mj-lt"/>
                          <a:ea typeface="Times New Roman"/>
                        </a:rPr>
                        <a:t>odsłownik</a:t>
                      </a:r>
                    </a:p>
                  </a:txBody>
                  <a:tcPr marL="68580" marR="68580" marT="0" marB="0"/>
                </a:tc>
                <a:tc>
                  <a:txBody>
                    <a:bodyPr/>
                    <a:lstStyle/>
                    <a:p>
                      <a:pPr>
                        <a:spcAft>
                          <a:spcPts val="0"/>
                        </a:spcAft>
                      </a:pPr>
                      <a:r>
                        <a:rPr lang="sl-SI" sz="2000" dirty="0">
                          <a:latin typeface="+mj-lt"/>
                          <a:ea typeface="Times New Roman"/>
                        </a:rPr>
                        <a:t>glagolnik</a:t>
                      </a:r>
                    </a:p>
                  </a:txBody>
                  <a:tcPr marL="68580" marR="68580" marT="0" marB="0"/>
                </a:tc>
              </a:tr>
              <a:tr h="403412">
                <a:tc>
                  <a:txBody>
                    <a:bodyPr/>
                    <a:lstStyle/>
                    <a:p>
                      <a:r>
                        <a:rPr lang="sl-SI" sz="2000" dirty="0" smtClean="0">
                          <a:latin typeface="+mj-lt"/>
                        </a:rPr>
                        <a:t>22</a:t>
                      </a:r>
                      <a:endParaRPr lang="sl-SI" sz="2000" dirty="0">
                        <a:latin typeface="+mj-lt"/>
                      </a:endParaRPr>
                    </a:p>
                  </a:txBody>
                  <a:tcPr/>
                </a:tc>
                <a:tc>
                  <a:txBody>
                    <a:bodyPr/>
                    <a:lstStyle/>
                    <a:p>
                      <a:pPr>
                        <a:spcAft>
                          <a:spcPts val="0"/>
                        </a:spcAft>
                      </a:pPr>
                      <a:r>
                        <a:rPr lang="sl-SI" sz="2000">
                          <a:latin typeface="+mj-lt"/>
                          <a:ea typeface="Times New Roman"/>
                        </a:rPr>
                        <a:t>pact </a:t>
                      </a:r>
                    </a:p>
                  </a:txBody>
                  <a:tcPr marL="68580" marR="68580" marT="0" marB="0"/>
                </a:tc>
                <a:tc>
                  <a:txBody>
                    <a:bodyPr/>
                    <a:lstStyle/>
                    <a:p>
                      <a:pPr>
                        <a:spcAft>
                          <a:spcPts val="0"/>
                        </a:spcAft>
                      </a:pPr>
                      <a:r>
                        <a:rPr lang="sl-SI" sz="2000">
                          <a:latin typeface="+mj-lt"/>
                          <a:ea typeface="Times New Roman"/>
                        </a:rPr>
                        <a:t>im. przym. czynny</a:t>
                      </a:r>
                    </a:p>
                  </a:txBody>
                  <a:tcPr marL="68580" marR="68580" marT="0" marB="0"/>
                </a:tc>
                <a:tc>
                  <a:txBody>
                    <a:bodyPr/>
                    <a:lstStyle/>
                    <a:p>
                      <a:pPr>
                        <a:spcAft>
                          <a:spcPts val="0"/>
                        </a:spcAft>
                      </a:pPr>
                      <a:r>
                        <a:rPr lang="sl-SI" sz="2000">
                          <a:latin typeface="+mj-lt"/>
                          <a:ea typeface="Times New Roman"/>
                        </a:rPr>
                        <a:t>≈ tvorni deležnik [deležnik na -č]</a:t>
                      </a:r>
                    </a:p>
                  </a:txBody>
                  <a:tcPr marL="68580" marR="68580" marT="0" marB="0"/>
                </a:tc>
              </a:tr>
              <a:tr h="403412">
                <a:tc>
                  <a:txBody>
                    <a:bodyPr/>
                    <a:lstStyle/>
                    <a:p>
                      <a:r>
                        <a:rPr lang="sl-SI" sz="2000" dirty="0" smtClean="0">
                          <a:latin typeface="+mj-lt"/>
                        </a:rPr>
                        <a:t>23</a:t>
                      </a:r>
                      <a:endParaRPr lang="sl-SI" sz="2000" dirty="0">
                        <a:latin typeface="+mj-lt"/>
                      </a:endParaRPr>
                    </a:p>
                  </a:txBody>
                  <a:tcPr/>
                </a:tc>
                <a:tc>
                  <a:txBody>
                    <a:bodyPr/>
                    <a:lstStyle/>
                    <a:p>
                      <a:pPr>
                        <a:spcAft>
                          <a:spcPts val="0"/>
                        </a:spcAft>
                      </a:pPr>
                      <a:r>
                        <a:rPr lang="sl-SI" sz="2000">
                          <a:latin typeface="+mj-lt"/>
                          <a:ea typeface="Times New Roman"/>
                        </a:rPr>
                        <a:t>ppas </a:t>
                      </a:r>
                    </a:p>
                  </a:txBody>
                  <a:tcPr marL="68580" marR="68580" marT="0" marB="0"/>
                </a:tc>
                <a:tc>
                  <a:txBody>
                    <a:bodyPr/>
                    <a:lstStyle/>
                    <a:p>
                      <a:pPr>
                        <a:spcAft>
                          <a:spcPts val="0"/>
                        </a:spcAft>
                      </a:pPr>
                      <a:r>
                        <a:rPr lang="sl-SI" sz="2000">
                          <a:latin typeface="+mj-lt"/>
                          <a:ea typeface="Times New Roman"/>
                        </a:rPr>
                        <a:t>im. przym. bierny</a:t>
                      </a:r>
                    </a:p>
                  </a:txBody>
                  <a:tcPr marL="68580" marR="68580" marT="0" marB="0"/>
                </a:tc>
                <a:tc>
                  <a:txBody>
                    <a:bodyPr/>
                    <a:lstStyle/>
                    <a:p>
                      <a:pPr>
                        <a:spcAft>
                          <a:spcPts val="0"/>
                        </a:spcAft>
                      </a:pPr>
                      <a:r>
                        <a:rPr lang="sl-SI" sz="2000">
                          <a:latin typeface="+mj-lt"/>
                          <a:ea typeface="Times New Roman"/>
                        </a:rPr>
                        <a:t>≈ trpni deležnik [deležnik na –n/-t]</a:t>
                      </a:r>
                    </a:p>
                  </a:txBody>
                  <a:tcPr marL="68580" marR="68580" marT="0" marB="0"/>
                </a:tc>
              </a:tr>
              <a:tr h="403412">
                <a:tc>
                  <a:txBody>
                    <a:bodyPr/>
                    <a:lstStyle/>
                    <a:p>
                      <a:r>
                        <a:rPr lang="sl-SI" sz="2000" dirty="0" smtClean="0">
                          <a:latin typeface="+mj-lt"/>
                        </a:rPr>
                        <a:t>24</a:t>
                      </a:r>
                      <a:endParaRPr lang="sl-SI" sz="2000" dirty="0">
                        <a:latin typeface="+mj-lt"/>
                      </a:endParaRPr>
                    </a:p>
                  </a:txBody>
                  <a:tcPr/>
                </a:tc>
                <a:tc>
                  <a:txBody>
                    <a:bodyPr/>
                    <a:lstStyle/>
                    <a:p>
                      <a:pPr>
                        <a:spcAft>
                          <a:spcPts val="0"/>
                        </a:spcAft>
                      </a:pPr>
                      <a:r>
                        <a:rPr lang="sl-SI" sz="2000">
                          <a:latin typeface="+mj-lt"/>
                          <a:ea typeface="Times New Roman"/>
                        </a:rPr>
                        <a:t>winien </a:t>
                      </a:r>
                    </a:p>
                  </a:txBody>
                  <a:tcPr marL="68580" marR="68580" marT="0" marB="0"/>
                </a:tc>
                <a:tc>
                  <a:txBody>
                    <a:bodyPr/>
                    <a:lstStyle/>
                    <a:p>
                      <a:pPr>
                        <a:spcAft>
                          <a:spcPts val="0"/>
                        </a:spcAft>
                      </a:pPr>
                      <a:r>
                        <a:rPr lang="sl-SI" sz="2000">
                          <a:latin typeface="+mj-lt"/>
                          <a:ea typeface="Times New Roman"/>
                        </a:rPr>
                        <a:t>winien</a:t>
                      </a:r>
                    </a:p>
                  </a:txBody>
                  <a:tcPr marL="68580" marR="68580" marT="0" marB="0"/>
                </a:tc>
                <a:tc>
                  <a:txBody>
                    <a:bodyPr/>
                    <a:lstStyle/>
                    <a:p>
                      <a:pPr>
                        <a:spcAft>
                          <a:spcPts val="0"/>
                        </a:spcAft>
                      </a:pPr>
                      <a:r>
                        <a:rPr lang="sl-SI" sz="2000">
                          <a:latin typeface="+mj-lt"/>
                          <a:ea typeface="Times New Roman"/>
                        </a:rPr>
                        <a:t>"winienski" element</a:t>
                      </a:r>
                    </a:p>
                  </a:txBody>
                  <a:tcPr marL="68580" marR="68580" marT="0" marB="0"/>
                </a:tc>
              </a:tr>
              <a:tr h="403412">
                <a:tc>
                  <a:txBody>
                    <a:bodyPr/>
                    <a:lstStyle/>
                    <a:p>
                      <a:r>
                        <a:rPr lang="sl-SI" sz="2000" dirty="0" smtClean="0">
                          <a:latin typeface="+mj-lt"/>
                        </a:rPr>
                        <a:t>25</a:t>
                      </a:r>
                      <a:endParaRPr lang="sl-SI" sz="2000" dirty="0">
                        <a:latin typeface="+mj-lt"/>
                      </a:endParaRPr>
                    </a:p>
                  </a:txBody>
                  <a:tcPr/>
                </a:tc>
                <a:tc>
                  <a:txBody>
                    <a:bodyPr/>
                    <a:lstStyle/>
                    <a:p>
                      <a:pPr>
                        <a:spcAft>
                          <a:spcPts val="0"/>
                        </a:spcAft>
                      </a:pPr>
                      <a:r>
                        <a:rPr lang="sl-SI" sz="2000">
                          <a:latin typeface="+mj-lt"/>
                          <a:ea typeface="Times New Roman"/>
                        </a:rPr>
                        <a:t>pred </a:t>
                      </a:r>
                    </a:p>
                  </a:txBody>
                  <a:tcPr marL="68580" marR="68580" marT="0" marB="0"/>
                </a:tc>
                <a:tc>
                  <a:txBody>
                    <a:bodyPr/>
                    <a:lstStyle/>
                    <a:p>
                      <a:pPr>
                        <a:spcAft>
                          <a:spcPts val="0"/>
                        </a:spcAft>
                      </a:pPr>
                      <a:r>
                        <a:rPr lang="sl-SI" sz="2000">
                          <a:latin typeface="+mj-lt"/>
                          <a:ea typeface="Times New Roman"/>
                        </a:rPr>
                        <a:t>predykatyw</a:t>
                      </a:r>
                    </a:p>
                  </a:txBody>
                  <a:tcPr marL="68580" marR="68580" marT="0" marB="0"/>
                </a:tc>
                <a:tc>
                  <a:txBody>
                    <a:bodyPr/>
                    <a:lstStyle/>
                    <a:p>
                      <a:pPr>
                        <a:spcAft>
                          <a:spcPts val="0"/>
                        </a:spcAft>
                      </a:pPr>
                      <a:r>
                        <a:rPr lang="sl-SI" sz="2000" dirty="0">
                          <a:latin typeface="+mj-lt"/>
                          <a:ea typeface="Times New Roman"/>
                        </a:rPr>
                        <a:t>povedkovnik</a:t>
                      </a:r>
                    </a:p>
                  </a:txBody>
                  <a:tcPr marL="68580" marR="68580" marT="0" marB="0"/>
                </a:tc>
              </a:tr>
              <a:tr h="403412">
                <a:tc>
                  <a:txBody>
                    <a:bodyPr/>
                    <a:lstStyle/>
                    <a:p>
                      <a:r>
                        <a:rPr lang="sl-SI" sz="2000" dirty="0" smtClean="0">
                          <a:latin typeface="+mj-lt"/>
                        </a:rPr>
                        <a:t>26</a:t>
                      </a:r>
                      <a:endParaRPr lang="sl-SI" sz="2000" dirty="0">
                        <a:latin typeface="+mj-lt"/>
                      </a:endParaRPr>
                    </a:p>
                  </a:txBody>
                  <a:tcPr/>
                </a:tc>
                <a:tc>
                  <a:txBody>
                    <a:bodyPr/>
                    <a:lstStyle/>
                    <a:p>
                      <a:pPr>
                        <a:spcAft>
                          <a:spcPts val="0"/>
                        </a:spcAft>
                      </a:pPr>
                      <a:r>
                        <a:rPr lang="sl-SI" sz="2000">
                          <a:latin typeface="+mj-lt"/>
                          <a:ea typeface="Times New Roman"/>
                        </a:rPr>
                        <a:t>prep </a:t>
                      </a:r>
                    </a:p>
                  </a:txBody>
                  <a:tcPr marL="68580" marR="68580" marT="0" marB="0"/>
                </a:tc>
                <a:tc>
                  <a:txBody>
                    <a:bodyPr/>
                    <a:lstStyle/>
                    <a:p>
                      <a:pPr>
                        <a:spcAft>
                          <a:spcPts val="0"/>
                        </a:spcAft>
                      </a:pPr>
                      <a:r>
                        <a:rPr lang="sl-SI" sz="2000">
                          <a:latin typeface="+mj-lt"/>
                          <a:ea typeface="Times New Roman"/>
                        </a:rPr>
                        <a:t>przyimek</a:t>
                      </a:r>
                    </a:p>
                  </a:txBody>
                  <a:tcPr marL="68580" marR="68580" marT="0" marB="0"/>
                </a:tc>
                <a:tc>
                  <a:txBody>
                    <a:bodyPr/>
                    <a:lstStyle/>
                    <a:p>
                      <a:pPr>
                        <a:spcAft>
                          <a:spcPts val="0"/>
                        </a:spcAft>
                      </a:pPr>
                      <a:r>
                        <a:rPr lang="sl-SI" sz="2000">
                          <a:latin typeface="+mj-lt"/>
                          <a:ea typeface="Times New Roman"/>
                        </a:rPr>
                        <a:t>predlog</a:t>
                      </a:r>
                    </a:p>
                  </a:txBody>
                  <a:tcPr marL="68580" marR="68580" marT="0" marB="0"/>
                </a:tc>
              </a:tr>
              <a:tr h="403412">
                <a:tc>
                  <a:txBody>
                    <a:bodyPr/>
                    <a:lstStyle/>
                    <a:p>
                      <a:r>
                        <a:rPr lang="sl-SI" sz="2000" dirty="0" smtClean="0">
                          <a:latin typeface="+mj-lt"/>
                        </a:rPr>
                        <a:t>27</a:t>
                      </a:r>
                      <a:endParaRPr lang="sl-SI" sz="2000" dirty="0">
                        <a:latin typeface="+mj-lt"/>
                      </a:endParaRPr>
                    </a:p>
                  </a:txBody>
                  <a:tcPr/>
                </a:tc>
                <a:tc>
                  <a:txBody>
                    <a:bodyPr/>
                    <a:lstStyle/>
                    <a:p>
                      <a:pPr>
                        <a:spcAft>
                          <a:spcPts val="0"/>
                        </a:spcAft>
                      </a:pPr>
                      <a:r>
                        <a:rPr lang="sl-SI" sz="2000">
                          <a:latin typeface="+mj-lt"/>
                          <a:ea typeface="Times New Roman"/>
                        </a:rPr>
                        <a:t>conj </a:t>
                      </a:r>
                    </a:p>
                  </a:txBody>
                  <a:tcPr marL="68580" marR="68580" marT="0" marB="0"/>
                </a:tc>
                <a:tc>
                  <a:txBody>
                    <a:bodyPr/>
                    <a:lstStyle/>
                    <a:p>
                      <a:pPr>
                        <a:spcAft>
                          <a:spcPts val="0"/>
                        </a:spcAft>
                      </a:pPr>
                      <a:r>
                        <a:rPr lang="sl-SI" sz="2000">
                          <a:latin typeface="+mj-lt"/>
                          <a:ea typeface="Times New Roman"/>
                        </a:rPr>
                        <a:t>spójnik</a:t>
                      </a:r>
                    </a:p>
                  </a:txBody>
                  <a:tcPr marL="68580" marR="68580" marT="0" marB="0"/>
                </a:tc>
                <a:tc>
                  <a:txBody>
                    <a:bodyPr/>
                    <a:lstStyle/>
                    <a:p>
                      <a:pPr>
                        <a:spcAft>
                          <a:spcPts val="0"/>
                        </a:spcAft>
                      </a:pPr>
                      <a:r>
                        <a:rPr lang="sl-SI" sz="2000">
                          <a:latin typeface="+mj-lt"/>
                          <a:ea typeface="Times New Roman"/>
                        </a:rPr>
                        <a:t>veznik</a:t>
                      </a:r>
                    </a:p>
                  </a:txBody>
                  <a:tcPr marL="68580" marR="68580" marT="0" marB="0"/>
                </a:tc>
              </a:tr>
              <a:tr h="403412">
                <a:tc>
                  <a:txBody>
                    <a:bodyPr/>
                    <a:lstStyle/>
                    <a:p>
                      <a:r>
                        <a:rPr lang="sl-SI" sz="2000" dirty="0" smtClean="0">
                          <a:latin typeface="+mj-lt"/>
                        </a:rPr>
                        <a:t>28</a:t>
                      </a:r>
                      <a:endParaRPr lang="sl-SI" sz="2000" dirty="0">
                        <a:latin typeface="+mj-lt"/>
                      </a:endParaRPr>
                    </a:p>
                  </a:txBody>
                  <a:tcPr/>
                </a:tc>
                <a:tc>
                  <a:txBody>
                    <a:bodyPr/>
                    <a:lstStyle/>
                    <a:p>
                      <a:pPr>
                        <a:spcAft>
                          <a:spcPts val="0"/>
                        </a:spcAft>
                      </a:pPr>
                      <a:r>
                        <a:rPr lang="sl-SI" sz="2000">
                          <a:latin typeface="+mj-lt"/>
                          <a:ea typeface="Times New Roman"/>
                        </a:rPr>
                        <a:t>qub </a:t>
                      </a:r>
                    </a:p>
                  </a:txBody>
                  <a:tcPr marL="68580" marR="68580" marT="0" marB="0"/>
                </a:tc>
                <a:tc>
                  <a:txBody>
                    <a:bodyPr/>
                    <a:lstStyle/>
                    <a:p>
                      <a:pPr>
                        <a:spcAft>
                          <a:spcPts val="0"/>
                        </a:spcAft>
                      </a:pPr>
                      <a:r>
                        <a:rPr lang="sl-SI" sz="2000">
                          <a:latin typeface="+mj-lt"/>
                          <a:ea typeface="Times New Roman"/>
                        </a:rPr>
                        <a:t>kublik</a:t>
                      </a:r>
                    </a:p>
                  </a:txBody>
                  <a:tcPr marL="68580" marR="68580" marT="0" marB="0"/>
                </a:tc>
                <a:tc>
                  <a:txBody>
                    <a:bodyPr/>
                    <a:lstStyle/>
                    <a:p>
                      <a:pPr>
                        <a:spcAft>
                          <a:spcPts val="0"/>
                        </a:spcAft>
                      </a:pPr>
                      <a:r>
                        <a:rPr lang="sl-SI" sz="2000">
                          <a:latin typeface="+mj-lt"/>
                          <a:ea typeface="Times New Roman"/>
                        </a:rPr>
                        <a:t>členek-prislov</a:t>
                      </a:r>
                    </a:p>
                  </a:txBody>
                  <a:tcPr marL="68580" marR="68580" marT="0" marB="0"/>
                </a:tc>
              </a:tr>
              <a:tr h="403412">
                <a:tc>
                  <a:txBody>
                    <a:bodyPr/>
                    <a:lstStyle/>
                    <a:p>
                      <a:r>
                        <a:rPr lang="sl-SI" sz="2000" dirty="0" smtClean="0">
                          <a:latin typeface="+mj-lt"/>
                        </a:rPr>
                        <a:t>29</a:t>
                      </a:r>
                      <a:endParaRPr lang="sl-SI" sz="2000" dirty="0">
                        <a:latin typeface="+mj-lt"/>
                      </a:endParaRPr>
                    </a:p>
                  </a:txBody>
                  <a:tcPr/>
                </a:tc>
                <a:tc>
                  <a:txBody>
                    <a:bodyPr/>
                    <a:lstStyle/>
                    <a:p>
                      <a:pPr>
                        <a:spcAft>
                          <a:spcPts val="0"/>
                        </a:spcAft>
                      </a:pPr>
                      <a:r>
                        <a:rPr lang="sl-SI" sz="2000">
                          <a:latin typeface="+mj-lt"/>
                          <a:ea typeface="Times New Roman"/>
                        </a:rPr>
                        <a:t>xxs </a:t>
                      </a:r>
                    </a:p>
                  </a:txBody>
                  <a:tcPr marL="68580" marR="68580" marT="0" marB="0"/>
                </a:tc>
                <a:tc>
                  <a:txBody>
                    <a:bodyPr/>
                    <a:lstStyle/>
                    <a:p>
                      <a:pPr>
                        <a:spcAft>
                          <a:spcPts val="0"/>
                        </a:spcAft>
                      </a:pPr>
                      <a:r>
                        <a:rPr lang="sl-SI" sz="2000">
                          <a:latin typeface="+mj-lt"/>
                          <a:ea typeface="Times New Roman"/>
                        </a:rPr>
                        <a:t>ciało obce nominalne</a:t>
                      </a:r>
                    </a:p>
                  </a:txBody>
                  <a:tcPr marL="68580" marR="68580" marT="0" marB="0"/>
                </a:tc>
                <a:tc>
                  <a:txBody>
                    <a:bodyPr/>
                    <a:lstStyle/>
                    <a:p>
                      <a:pPr>
                        <a:spcAft>
                          <a:spcPts val="0"/>
                        </a:spcAft>
                      </a:pPr>
                      <a:r>
                        <a:rPr lang="sl-SI" sz="2000">
                          <a:latin typeface="+mj-lt"/>
                          <a:ea typeface="Times New Roman"/>
                        </a:rPr>
                        <a:t>tujejezični samostalniki</a:t>
                      </a:r>
                    </a:p>
                  </a:txBody>
                  <a:tcPr marL="68580" marR="68580" marT="0" marB="0"/>
                </a:tc>
              </a:tr>
              <a:tr h="403412">
                <a:tc>
                  <a:txBody>
                    <a:bodyPr/>
                    <a:lstStyle/>
                    <a:p>
                      <a:r>
                        <a:rPr lang="sl-SI" sz="2000" dirty="0" smtClean="0">
                          <a:latin typeface="+mj-lt"/>
                        </a:rPr>
                        <a:t>30</a:t>
                      </a:r>
                      <a:endParaRPr lang="sl-SI" sz="2000" dirty="0">
                        <a:latin typeface="+mj-lt"/>
                      </a:endParaRPr>
                    </a:p>
                  </a:txBody>
                  <a:tcPr/>
                </a:tc>
                <a:tc>
                  <a:txBody>
                    <a:bodyPr/>
                    <a:lstStyle/>
                    <a:p>
                      <a:pPr>
                        <a:spcAft>
                          <a:spcPts val="0"/>
                        </a:spcAft>
                      </a:pPr>
                      <a:r>
                        <a:rPr lang="sl-SI" sz="2000">
                          <a:latin typeface="+mj-lt"/>
                          <a:ea typeface="Times New Roman"/>
                        </a:rPr>
                        <a:t>xxx </a:t>
                      </a:r>
                    </a:p>
                  </a:txBody>
                  <a:tcPr marL="68580" marR="68580" marT="0" marB="0"/>
                </a:tc>
                <a:tc>
                  <a:txBody>
                    <a:bodyPr/>
                    <a:lstStyle/>
                    <a:p>
                      <a:pPr>
                        <a:spcAft>
                          <a:spcPts val="0"/>
                        </a:spcAft>
                      </a:pPr>
                      <a:r>
                        <a:rPr lang="sl-SI" sz="2000">
                          <a:latin typeface="+mj-lt"/>
                          <a:ea typeface="Times New Roman"/>
                        </a:rPr>
                        <a:t>ciało obce luźne</a:t>
                      </a:r>
                    </a:p>
                  </a:txBody>
                  <a:tcPr marL="68580" marR="68580" marT="0" marB="0"/>
                </a:tc>
                <a:tc>
                  <a:txBody>
                    <a:bodyPr/>
                    <a:lstStyle/>
                    <a:p>
                      <a:pPr>
                        <a:spcAft>
                          <a:spcPts val="0"/>
                        </a:spcAft>
                      </a:pPr>
                      <a:r>
                        <a:rPr lang="sl-SI" sz="2000">
                          <a:latin typeface="+mj-lt"/>
                          <a:ea typeface="Times New Roman"/>
                        </a:rPr>
                        <a:t>tujejezični drugi</a:t>
                      </a:r>
                    </a:p>
                  </a:txBody>
                  <a:tcPr marL="68580" marR="68580" marT="0" marB="0"/>
                </a:tc>
              </a:tr>
              <a:tr h="403412">
                <a:tc>
                  <a:txBody>
                    <a:bodyPr/>
                    <a:lstStyle/>
                    <a:p>
                      <a:r>
                        <a:rPr lang="sl-SI" sz="2000" dirty="0" smtClean="0">
                          <a:latin typeface="+mj-lt"/>
                        </a:rPr>
                        <a:t>31</a:t>
                      </a:r>
                      <a:endParaRPr lang="sl-SI" sz="2000" dirty="0">
                        <a:latin typeface="+mj-lt"/>
                      </a:endParaRPr>
                    </a:p>
                  </a:txBody>
                  <a:tcPr/>
                </a:tc>
                <a:tc>
                  <a:txBody>
                    <a:bodyPr/>
                    <a:lstStyle/>
                    <a:p>
                      <a:pPr>
                        <a:spcAft>
                          <a:spcPts val="0"/>
                        </a:spcAft>
                      </a:pPr>
                      <a:r>
                        <a:rPr lang="sl-SI" sz="2000">
                          <a:latin typeface="+mj-lt"/>
                          <a:ea typeface="Times New Roman"/>
                        </a:rPr>
                        <a:t>ign </a:t>
                      </a:r>
                    </a:p>
                  </a:txBody>
                  <a:tcPr marL="68580" marR="68580" marT="0" marB="0"/>
                </a:tc>
                <a:tc>
                  <a:txBody>
                    <a:bodyPr/>
                    <a:lstStyle/>
                    <a:p>
                      <a:pPr>
                        <a:spcAft>
                          <a:spcPts val="0"/>
                        </a:spcAft>
                      </a:pPr>
                      <a:r>
                        <a:rPr lang="sl-SI" sz="2000">
                          <a:latin typeface="+mj-lt"/>
                          <a:ea typeface="Times New Roman"/>
                        </a:rPr>
                        <a:t>forma nierozpoznana</a:t>
                      </a:r>
                    </a:p>
                  </a:txBody>
                  <a:tcPr marL="68580" marR="68580" marT="0" marB="0"/>
                </a:tc>
                <a:tc>
                  <a:txBody>
                    <a:bodyPr/>
                    <a:lstStyle/>
                    <a:p>
                      <a:pPr>
                        <a:spcAft>
                          <a:spcPts val="0"/>
                        </a:spcAft>
                      </a:pPr>
                      <a:r>
                        <a:rPr lang="sl-SI" sz="2000">
                          <a:latin typeface="+mj-lt"/>
                          <a:ea typeface="Times New Roman"/>
                        </a:rPr>
                        <a:t>neznano</a:t>
                      </a:r>
                    </a:p>
                  </a:txBody>
                  <a:tcPr marL="68580" marR="68580" marT="0" marB="0"/>
                </a:tc>
              </a:tr>
              <a:tr h="403412">
                <a:tc>
                  <a:txBody>
                    <a:bodyPr/>
                    <a:lstStyle/>
                    <a:p>
                      <a:r>
                        <a:rPr lang="sl-SI" sz="2000" dirty="0" smtClean="0">
                          <a:latin typeface="+mj-lt"/>
                        </a:rPr>
                        <a:t>32</a:t>
                      </a:r>
                      <a:endParaRPr lang="sl-SI" sz="2000" dirty="0">
                        <a:latin typeface="+mj-lt"/>
                      </a:endParaRPr>
                    </a:p>
                  </a:txBody>
                  <a:tcPr/>
                </a:tc>
                <a:tc>
                  <a:txBody>
                    <a:bodyPr/>
                    <a:lstStyle/>
                    <a:p>
                      <a:pPr>
                        <a:spcAft>
                          <a:spcPts val="0"/>
                        </a:spcAft>
                      </a:pPr>
                      <a:r>
                        <a:rPr lang="sl-SI" sz="2000">
                          <a:latin typeface="+mj-lt"/>
                          <a:ea typeface="Times New Roman"/>
                        </a:rPr>
                        <a:t>interp </a:t>
                      </a:r>
                    </a:p>
                  </a:txBody>
                  <a:tcPr marL="68580" marR="68580" marT="0" marB="0"/>
                </a:tc>
                <a:tc>
                  <a:txBody>
                    <a:bodyPr/>
                    <a:lstStyle/>
                    <a:p>
                      <a:pPr>
                        <a:spcAft>
                          <a:spcPts val="0"/>
                        </a:spcAft>
                      </a:pPr>
                      <a:r>
                        <a:rPr lang="sl-SI" sz="2000">
                          <a:latin typeface="+mj-lt"/>
                          <a:ea typeface="Times New Roman"/>
                        </a:rPr>
                        <a:t>interpunkcja</a:t>
                      </a:r>
                    </a:p>
                  </a:txBody>
                  <a:tcPr marL="68580" marR="68580" marT="0" marB="0"/>
                </a:tc>
                <a:tc>
                  <a:txBody>
                    <a:bodyPr/>
                    <a:lstStyle/>
                    <a:p>
                      <a:pPr>
                        <a:spcAft>
                          <a:spcPts val="0"/>
                        </a:spcAft>
                      </a:pPr>
                      <a:r>
                        <a:rPr lang="sl-SI" sz="2000" dirty="0">
                          <a:latin typeface="+mj-lt"/>
                          <a:ea typeface="Times New Roman"/>
                        </a:rPr>
                        <a:t>ločilo</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Slovenščina 2011</a:t>
            </a:r>
            <a:endParaRPr lang="sl-SI" dirty="0"/>
          </a:p>
        </p:txBody>
      </p:sp>
      <p:graphicFrame>
        <p:nvGraphicFramePr>
          <p:cNvPr id="5" name="Ograda vsebine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Documents and Settings\Uporabnik\Local Settings\Temporary Internet Files\Content.IE5\SSJVT60D\MC900434403[1].wmf"/>
          <p:cNvPicPr>
            <a:picLocks noChangeAspect="1" noChangeArrowheads="1"/>
          </p:cNvPicPr>
          <p:nvPr/>
        </p:nvPicPr>
        <p:blipFill>
          <a:blip r:embed="rId8" cstate="print"/>
          <a:srcRect/>
          <a:stretch>
            <a:fillRect/>
          </a:stretch>
        </p:blipFill>
        <p:spPr bwMode="auto">
          <a:xfrm>
            <a:off x="2987824" y="3789040"/>
            <a:ext cx="1362075" cy="19081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Klasifikacija</a:t>
            </a:r>
            <a:endParaRPr lang="sl-SI" dirty="0"/>
          </a:p>
        </p:txBody>
      </p:sp>
      <p:sp>
        <p:nvSpPr>
          <p:cNvPr id="3" name="Ograda vsebine 2"/>
          <p:cNvSpPr>
            <a:spLocks noGrp="1"/>
          </p:cNvSpPr>
          <p:nvPr>
            <p:ph idx="1"/>
          </p:nvPr>
        </p:nvSpPr>
        <p:spPr/>
        <p:txBody>
          <a:bodyPr/>
          <a:lstStyle/>
          <a:p>
            <a:r>
              <a:rPr lang="sl-SI" dirty="0" smtClean="0"/>
              <a:t>klasifikacija je pripisovanje objektov vnaprej definiranim razredom </a:t>
            </a:r>
          </a:p>
          <a:p>
            <a:endParaRPr lang="sl-SI" dirty="0" smtClean="0"/>
          </a:p>
          <a:p>
            <a:r>
              <a:rPr lang="sl-SI" dirty="0" smtClean="0"/>
              <a:t>znanstveno, kanonično: SSKJ, SP</a:t>
            </a:r>
          </a:p>
          <a:p>
            <a:r>
              <a:rPr lang="sl-SI" dirty="0" smtClean="0"/>
              <a:t>pedagoško: SSKJ, SP</a:t>
            </a:r>
          </a:p>
          <a:p>
            <a:r>
              <a:rPr lang="sl-SI" dirty="0" smtClean="0"/>
              <a:t>strojno: </a:t>
            </a:r>
            <a:r>
              <a:rPr lang="sl-SI" dirty="0" err="1" smtClean="0"/>
              <a:t>FidaPLUS</a:t>
            </a:r>
            <a:r>
              <a:rPr lang="sl-SI" dirty="0" smtClean="0"/>
              <a:t>, Nova beseda itd.</a:t>
            </a:r>
            <a:endParaRPr lang="sl-S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SP – SSKJ </a:t>
            </a:r>
            <a:endParaRPr lang="sl-SI" dirty="0"/>
          </a:p>
        </p:txBody>
      </p:sp>
      <p:sp>
        <p:nvSpPr>
          <p:cNvPr id="4" name="PoljeZBesedilom 3"/>
          <p:cNvSpPr txBox="1"/>
          <p:nvPr/>
        </p:nvSpPr>
        <p:spPr>
          <a:xfrm>
            <a:off x="971600"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5" name="PoljeZBesedilom 4"/>
          <p:cNvSpPr txBox="1"/>
          <p:nvPr/>
        </p:nvSpPr>
        <p:spPr>
          <a:xfrm>
            <a:off x="2339752"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6" name="PoljeZBesedilom 5"/>
          <p:cNvSpPr txBox="1"/>
          <p:nvPr/>
        </p:nvSpPr>
        <p:spPr>
          <a:xfrm>
            <a:off x="3635896" y="2348880"/>
            <a:ext cx="449995"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sl-SI" dirty="0" smtClean="0"/>
              <a:t>káj</a:t>
            </a:r>
          </a:p>
        </p:txBody>
      </p:sp>
      <p:sp>
        <p:nvSpPr>
          <p:cNvPr id="7" name="PoljeZBesedilom 6"/>
          <p:cNvSpPr txBox="1"/>
          <p:nvPr/>
        </p:nvSpPr>
        <p:spPr>
          <a:xfrm>
            <a:off x="5004048"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9" name="PoljeZBesedilom 8"/>
          <p:cNvSpPr txBox="1"/>
          <p:nvPr/>
        </p:nvSpPr>
        <p:spPr>
          <a:xfrm>
            <a:off x="6660232"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10" name="PoljeZBesedilom 9"/>
          <p:cNvSpPr txBox="1"/>
          <p:nvPr/>
        </p:nvSpPr>
        <p:spPr>
          <a:xfrm>
            <a:off x="8100392" y="2348880"/>
            <a:ext cx="449995"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sl-SI" dirty="0" smtClean="0"/>
              <a:t>kàj</a:t>
            </a:r>
          </a:p>
        </p:txBody>
      </p:sp>
      <p:sp>
        <p:nvSpPr>
          <p:cNvPr id="17" name="PoljeZBesedilom 16"/>
          <p:cNvSpPr txBox="1"/>
          <p:nvPr/>
        </p:nvSpPr>
        <p:spPr>
          <a:xfrm>
            <a:off x="539552" y="1916832"/>
            <a:ext cx="1296144" cy="369332"/>
          </a:xfrm>
          <a:prstGeom prst="rect">
            <a:avLst/>
          </a:prstGeom>
          <a:noFill/>
        </p:spPr>
        <p:txBody>
          <a:bodyPr wrap="square" rtlCol="0">
            <a:spAutoFit/>
          </a:bodyPr>
          <a:lstStyle/>
          <a:p>
            <a:r>
              <a:rPr lang="sl-SI" dirty="0" err="1" smtClean="0"/>
              <a:t>vpraš</a:t>
            </a:r>
            <a:r>
              <a:rPr lang="sl-SI" dirty="0" smtClean="0"/>
              <a:t>. zaim. </a:t>
            </a:r>
            <a:endParaRPr lang="sl-SI" dirty="0"/>
          </a:p>
        </p:txBody>
      </p:sp>
      <p:sp>
        <p:nvSpPr>
          <p:cNvPr id="18" name="PoljeZBesedilom 17"/>
          <p:cNvSpPr txBox="1"/>
          <p:nvPr/>
        </p:nvSpPr>
        <p:spPr>
          <a:xfrm>
            <a:off x="1907704" y="1916832"/>
            <a:ext cx="1296144" cy="369332"/>
          </a:xfrm>
          <a:prstGeom prst="rect">
            <a:avLst/>
          </a:prstGeom>
          <a:noFill/>
        </p:spPr>
        <p:txBody>
          <a:bodyPr wrap="square" rtlCol="0">
            <a:spAutoFit/>
          </a:bodyPr>
          <a:lstStyle/>
          <a:p>
            <a:r>
              <a:rPr lang="sl-SI" dirty="0" smtClean="0"/>
              <a:t>prisl. zaim. </a:t>
            </a:r>
            <a:endParaRPr lang="sl-SI" dirty="0"/>
          </a:p>
        </p:txBody>
      </p:sp>
      <p:sp>
        <p:nvSpPr>
          <p:cNvPr id="19" name="PoljeZBesedilom 18"/>
          <p:cNvSpPr txBox="1"/>
          <p:nvPr/>
        </p:nvSpPr>
        <p:spPr>
          <a:xfrm>
            <a:off x="3347864" y="1916832"/>
            <a:ext cx="1080120" cy="369332"/>
          </a:xfrm>
          <a:prstGeom prst="rect">
            <a:avLst/>
          </a:prstGeom>
          <a:noFill/>
        </p:spPr>
        <p:txBody>
          <a:bodyPr wrap="square" rtlCol="0">
            <a:spAutoFit/>
          </a:bodyPr>
          <a:lstStyle/>
          <a:p>
            <a:r>
              <a:rPr lang="sl-SI" dirty="0" err="1" smtClean="0"/>
              <a:t>nik</a:t>
            </a:r>
            <a:r>
              <a:rPr lang="sl-SI" dirty="0" smtClean="0"/>
              <a:t>. člen. </a:t>
            </a:r>
            <a:endParaRPr lang="sl-SI" dirty="0"/>
          </a:p>
        </p:txBody>
      </p:sp>
      <p:sp>
        <p:nvSpPr>
          <p:cNvPr id="20" name="PoljeZBesedilom 19"/>
          <p:cNvSpPr txBox="1"/>
          <p:nvPr/>
        </p:nvSpPr>
        <p:spPr>
          <a:xfrm>
            <a:off x="4572000" y="1916832"/>
            <a:ext cx="1440160" cy="369332"/>
          </a:xfrm>
          <a:prstGeom prst="rect">
            <a:avLst/>
          </a:prstGeom>
          <a:noFill/>
        </p:spPr>
        <p:txBody>
          <a:bodyPr wrap="square" rtlCol="0">
            <a:spAutoFit/>
          </a:bodyPr>
          <a:lstStyle/>
          <a:p>
            <a:r>
              <a:rPr lang="sl-SI" dirty="0" smtClean="0"/>
              <a:t>poljub. zaim. </a:t>
            </a:r>
            <a:endParaRPr lang="sl-SI" dirty="0"/>
          </a:p>
        </p:txBody>
      </p:sp>
      <p:sp>
        <p:nvSpPr>
          <p:cNvPr id="21" name="PoljeZBesedilom 20"/>
          <p:cNvSpPr txBox="1"/>
          <p:nvPr/>
        </p:nvSpPr>
        <p:spPr>
          <a:xfrm>
            <a:off x="6012160" y="1916832"/>
            <a:ext cx="1800200" cy="369332"/>
          </a:xfrm>
          <a:prstGeom prst="rect">
            <a:avLst/>
          </a:prstGeom>
          <a:noFill/>
        </p:spPr>
        <p:txBody>
          <a:bodyPr wrap="square" rtlCol="0">
            <a:spAutoFit/>
          </a:bodyPr>
          <a:lstStyle/>
          <a:p>
            <a:r>
              <a:rPr lang="sl-SI" dirty="0" smtClean="0"/>
              <a:t>poljub. kol. zaim. </a:t>
            </a:r>
            <a:endParaRPr lang="sl-SI" dirty="0"/>
          </a:p>
        </p:txBody>
      </p:sp>
      <p:sp>
        <p:nvSpPr>
          <p:cNvPr id="22" name="PoljeZBesedilom 21"/>
          <p:cNvSpPr txBox="1"/>
          <p:nvPr/>
        </p:nvSpPr>
        <p:spPr>
          <a:xfrm>
            <a:off x="7884368" y="1916832"/>
            <a:ext cx="936104" cy="369332"/>
          </a:xfrm>
          <a:prstGeom prst="rect">
            <a:avLst/>
          </a:prstGeom>
          <a:noFill/>
        </p:spPr>
        <p:txBody>
          <a:bodyPr wrap="square" rtlCol="0">
            <a:spAutoFit/>
          </a:bodyPr>
          <a:lstStyle/>
          <a:p>
            <a:r>
              <a:rPr lang="sl-SI" dirty="0" smtClean="0"/>
              <a:t>povedk.</a:t>
            </a:r>
            <a:endParaRPr lang="sl-SI" dirty="0"/>
          </a:p>
        </p:txBody>
      </p:sp>
      <p:sp>
        <p:nvSpPr>
          <p:cNvPr id="23" name="PoljeZBesedilom 22"/>
          <p:cNvSpPr txBox="1"/>
          <p:nvPr/>
        </p:nvSpPr>
        <p:spPr>
          <a:xfrm>
            <a:off x="971600" y="41490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24" name="PoljeZBesedilom 23"/>
          <p:cNvSpPr txBox="1"/>
          <p:nvPr/>
        </p:nvSpPr>
        <p:spPr>
          <a:xfrm>
            <a:off x="2339752" y="41490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25" name="PoljeZBesedilom 24"/>
          <p:cNvSpPr txBox="1"/>
          <p:nvPr/>
        </p:nvSpPr>
        <p:spPr>
          <a:xfrm>
            <a:off x="3635896" y="414908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káj</a:t>
            </a:r>
          </a:p>
        </p:txBody>
      </p:sp>
      <p:sp>
        <p:nvSpPr>
          <p:cNvPr id="26" name="PoljeZBesedilom 25"/>
          <p:cNvSpPr txBox="1"/>
          <p:nvPr/>
        </p:nvSpPr>
        <p:spPr>
          <a:xfrm>
            <a:off x="5004048" y="414908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káj</a:t>
            </a:r>
          </a:p>
        </p:txBody>
      </p:sp>
      <p:sp>
        <p:nvSpPr>
          <p:cNvPr id="27" name="PoljeZBesedilom 26"/>
          <p:cNvSpPr txBox="1"/>
          <p:nvPr/>
        </p:nvSpPr>
        <p:spPr>
          <a:xfrm>
            <a:off x="6660232" y="414908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kàj</a:t>
            </a:r>
          </a:p>
        </p:txBody>
      </p:sp>
      <p:sp>
        <p:nvSpPr>
          <p:cNvPr id="29" name="PoljeZBesedilom 28"/>
          <p:cNvSpPr txBox="1"/>
          <p:nvPr/>
        </p:nvSpPr>
        <p:spPr>
          <a:xfrm>
            <a:off x="611560" y="4653136"/>
            <a:ext cx="1224136" cy="369332"/>
          </a:xfrm>
          <a:prstGeom prst="rect">
            <a:avLst/>
          </a:prstGeom>
          <a:noFill/>
        </p:spPr>
        <p:txBody>
          <a:bodyPr wrap="square" rtlCol="0">
            <a:spAutoFit/>
          </a:bodyPr>
          <a:lstStyle/>
          <a:p>
            <a:pPr algn="ctr"/>
            <a:r>
              <a:rPr lang="sl-SI" dirty="0" smtClean="0"/>
              <a:t>zaimek</a:t>
            </a:r>
            <a:endParaRPr lang="sl-SI" dirty="0"/>
          </a:p>
        </p:txBody>
      </p:sp>
      <p:sp>
        <p:nvSpPr>
          <p:cNvPr id="30" name="PoljeZBesedilom 29"/>
          <p:cNvSpPr txBox="1"/>
          <p:nvPr/>
        </p:nvSpPr>
        <p:spPr>
          <a:xfrm>
            <a:off x="1979712" y="4653136"/>
            <a:ext cx="1224136" cy="369332"/>
          </a:xfrm>
          <a:prstGeom prst="rect">
            <a:avLst/>
          </a:prstGeom>
          <a:noFill/>
        </p:spPr>
        <p:txBody>
          <a:bodyPr wrap="square" rtlCol="0">
            <a:spAutoFit/>
          </a:bodyPr>
          <a:lstStyle/>
          <a:p>
            <a:pPr algn="ctr"/>
            <a:r>
              <a:rPr lang="sl-SI" dirty="0" smtClean="0"/>
              <a:t>zaimek</a:t>
            </a:r>
            <a:endParaRPr lang="sl-SI" dirty="0"/>
          </a:p>
        </p:txBody>
      </p:sp>
      <p:sp>
        <p:nvSpPr>
          <p:cNvPr id="31" name="PoljeZBesedilom 30"/>
          <p:cNvSpPr txBox="1"/>
          <p:nvPr/>
        </p:nvSpPr>
        <p:spPr>
          <a:xfrm>
            <a:off x="3347864" y="4653136"/>
            <a:ext cx="1080120" cy="369332"/>
          </a:xfrm>
          <a:prstGeom prst="rect">
            <a:avLst/>
          </a:prstGeom>
          <a:noFill/>
        </p:spPr>
        <p:txBody>
          <a:bodyPr wrap="square" rtlCol="0">
            <a:spAutoFit/>
          </a:bodyPr>
          <a:lstStyle/>
          <a:p>
            <a:pPr algn="ctr"/>
            <a:r>
              <a:rPr lang="sl-SI" dirty="0" smtClean="0"/>
              <a:t>prislov</a:t>
            </a:r>
            <a:endParaRPr lang="sl-SI" dirty="0"/>
          </a:p>
        </p:txBody>
      </p:sp>
      <p:sp>
        <p:nvSpPr>
          <p:cNvPr id="32" name="PoljeZBesedilom 31"/>
          <p:cNvSpPr txBox="1"/>
          <p:nvPr/>
        </p:nvSpPr>
        <p:spPr>
          <a:xfrm>
            <a:off x="4788024" y="4653136"/>
            <a:ext cx="1080120" cy="369332"/>
          </a:xfrm>
          <a:prstGeom prst="rect">
            <a:avLst/>
          </a:prstGeom>
          <a:noFill/>
        </p:spPr>
        <p:txBody>
          <a:bodyPr wrap="square" rtlCol="0">
            <a:spAutoFit/>
          </a:bodyPr>
          <a:lstStyle/>
          <a:p>
            <a:pPr algn="ctr"/>
            <a:r>
              <a:rPr lang="sl-SI" dirty="0" smtClean="0"/>
              <a:t>prislov</a:t>
            </a:r>
            <a:endParaRPr lang="sl-SI" dirty="0"/>
          </a:p>
        </p:txBody>
      </p:sp>
      <p:sp>
        <p:nvSpPr>
          <p:cNvPr id="33" name="PoljeZBesedilom 32"/>
          <p:cNvSpPr txBox="1"/>
          <p:nvPr/>
        </p:nvSpPr>
        <p:spPr>
          <a:xfrm>
            <a:off x="6372200" y="4653136"/>
            <a:ext cx="1152128" cy="369332"/>
          </a:xfrm>
          <a:prstGeom prst="rect">
            <a:avLst/>
          </a:prstGeom>
          <a:noFill/>
        </p:spPr>
        <p:txBody>
          <a:bodyPr wrap="square" rtlCol="0">
            <a:spAutoFit/>
          </a:bodyPr>
          <a:lstStyle/>
          <a:p>
            <a:pPr algn="ctr"/>
            <a:r>
              <a:rPr lang="sl-SI" dirty="0" smtClean="0"/>
              <a:t>prislov</a:t>
            </a:r>
            <a:endParaRPr lang="sl-SI" dirty="0"/>
          </a:p>
        </p:txBody>
      </p:sp>
      <p:cxnSp>
        <p:nvCxnSpPr>
          <p:cNvPr id="52" name="Ukrivljen konektor 51"/>
          <p:cNvCxnSpPr>
            <a:stCxn id="7" idx="2"/>
            <a:endCxn id="24" idx="0"/>
          </p:cNvCxnSpPr>
          <p:nvPr/>
        </p:nvCxnSpPr>
        <p:spPr>
          <a:xfrm rot="5400000">
            <a:off x="3181464" y="2101498"/>
            <a:ext cx="1430868" cy="2664296"/>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Ukrivljen konektor 54"/>
          <p:cNvCxnSpPr>
            <a:stCxn id="10" idx="2"/>
            <a:endCxn id="24" idx="0"/>
          </p:cNvCxnSpPr>
          <p:nvPr/>
        </p:nvCxnSpPr>
        <p:spPr>
          <a:xfrm rot="5400000">
            <a:off x="4729636" y="553326"/>
            <a:ext cx="1430868" cy="5760640"/>
          </a:xfrm>
          <a:prstGeom prst="curvedConnector3">
            <a:avLst>
              <a:gd name="adj1" fmla="val 50000"/>
            </a:avLst>
          </a:prstGeom>
          <a:ln w="19050">
            <a:solidFill>
              <a:schemeClr val="accent3">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Ukrivljen konektor 60"/>
          <p:cNvCxnSpPr>
            <a:stCxn id="5" idx="2"/>
            <a:endCxn id="27" idx="0"/>
          </p:cNvCxnSpPr>
          <p:nvPr/>
        </p:nvCxnSpPr>
        <p:spPr>
          <a:xfrm rot="16200000" flipH="1">
            <a:off x="4009556" y="1273406"/>
            <a:ext cx="1430868" cy="4320480"/>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Ukrivljen konektor 68"/>
          <p:cNvCxnSpPr>
            <a:stCxn id="6" idx="2"/>
            <a:endCxn id="25" idx="0"/>
          </p:cNvCxnSpPr>
          <p:nvPr/>
        </p:nvCxnSpPr>
        <p:spPr>
          <a:xfrm rot="5400000">
            <a:off x="3145460" y="3433646"/>
            <a:ext cx="1430868" cy="1588"/>
          </a:xfrm>
          <a:prstGeom prst="curvedConnector3">
            <a:avLst>
              <a:gd name="adj1" fmla="val 50000"/>
            </a:avLst>
          </a:prstGeom>
          <a:ln w="190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Ukrivljen konektor 71"/>
          <p:cNvCxnSpPr>
            <a:stCxn id="4" idx="2"/>
            <a:endCxn id="23" idx="0"/>
          </p:cNvCxnSpPr>
          <p:nvPr/>
        </p:nvCxnSpPr>
        <p:spPr>
          <a:xfrm rot="5400000">
            <a:off x="481164" y="3433646"/>
            <a:ext cx="1430868" cy="1588"/>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Ukrivljen konektor 34"/>
          <p:cNvCxnSpPr>
            <a:stCxn id="9" idx="2"/>
            <a:endCxn id="25" idx="0"/>
          </p:cNvCxnSpPr>
          <p:nvPr/>
        </p:nvCxnSpPr>
        <p:spPr>
          <a:xfrm rot="5400000">
            <a:off x="4657628" y="1921478"/>
            <a:ext cx="1430868" cy="3024336"/>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Ukrivljen konektor 37"/>
          <p:cNvCxnSpPr>
            <a:stCxn id="5" idx="2"/>
            <a:endCxn id="25" idx="0"/>
          </p:cNvCxnSpPr>
          <p:nvPr/>
        </p:nvCxnSpPr>
        <p:spPr>
          <a:xfrm rot="16200000" flipH="1">
            <a:off x="2497388" y="2785574"/>
            <a:ext cx="1430868" cy="1296144"/>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Ukrivljen konektor 41"/>
          <p:cNvCxnSpPr>
            <a:stCxn id="5" idx="2"/>
            <a:endCxn id="26" idx="0"/>
          </p:cNvCxnSpPr>
          <p:nvPr/>
        </p:nvCxnSpPr>
        <p:spPr>
          <a:xfrm rot="16200000" flipH="1">
            <a:off x="3181464" y="2101498"/>
            <a:ext cx="1430868" cy="2664296"/>
          </a:xfrm>
          <a:prstGeom prst="curvedConnector3">
            <a:avLst>
              <a:gd name="adj1" fmla="val 50000"/>
            </a:avLst>
          </a:prstGeom>
          <a:ln w="19050">
            <a:solidFill>
              <a:srgbClr val="7030A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Ukrivljen konektor 44"/>
          <p:cNvCxnSpPr>
            <a:stCxn id="6" idx="2"/>
            <a:endCxn id="26" idx="0"/>
          </p:cNvCxnSpPr>
          <p:nvPr/>
        </p:nvCxnSpPr>
        <p:spPr>
          <a:xfrm rot="16200000" flipH="1">
            <a:off x="3829536" y="2749570"/>
            <a:ext cx="1430868" cy="1368152"/>
          </a:xfrm>
          <a:prstGeom prst="curvedConnector3">
            <a:avLst>
              <a:gd name="adj1" fmla="val 50000"/>
            </a:avLst>
          </a:prstGeom>
          <a:ln w="19050">
            <a:solidFill>
              <a:schemeClr val="accent6">
                <a:lumMod val="50000"/>
              </a:schemeClr>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SP – SSKJ – JOS </a:t>
            </a:r>
            <a:endParaRPr lang="sl-SI" dirty="0"/>
          </a:p>
        </p:txBody>
      </p:sp>
      <p:sp>
        <p:nvSpPr>
          <p:cNvPr id="4" name="PoljeZBesedilom 3"/>
          <p:cNvSpPr txBox="1"/>
          <p:nvPr/>
        </p:nvSpPr>
        <p:spPr>
          <a:xfrm>
            <a:off x="971600"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5" name="PoljeZBesedilom 4"/>
          <p:cNvSpPr txBox="1"/>
          <p:nvPr/>
        </p:nvSpPr>
        <p:spPr>
          <a:xfrm>
            <a:off x="2339752"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6" name="PoljeZBesedilom 5"/>
          <p:cNvSpPr txBox="1"/>
          <p:nvPr/>
        </p:nvSpPr>
        <p:spPr>
          <a:xfrm>
            <a:off x="3635896" y="2348880"/>
            <a:ext cx="449995"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sl-SI" dirty="0" smtClean="0"/>
              <a:t>káj</a:t>
            </a:r>
          </a:p>
        </p:txBody>
      </p:sp>
      <p:sp>
        <p:nvSpPr>
          <p:cNvPr id="7" name="PoljeZBesedilom 6"/>
          <p:cNvSpPr txBox="1"/>
          <p:nvPr/>
        </p:nvSpPr>
        <p:spPr>
          <a:xfrm>
            <a:off x="5004048"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9" name="PoljeZBesedilom 8"/>
          <p:cNvSpPr txBox="1"/>
          <p:nvPr/>
        </p:nvSpPr>
        <p:spPr>
          <a:xfrm>
            <a:off x="6660232" y="234888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10" name="PoljeZBesedilom 9"/>
          <p:cNvSpPr txBox="1"/>
          <p:nvPr/>
        </p:nvSpPr>
        <p:spPr>
          <a:xfrm>
            <a:off x="8100392" y="2348880"/>
            <a:ext cx="449995"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sl-SI" dirty="0" smtClean="0"/>
              <a:t>kàj</a:t>
            </a:r>
          </a:p>
        </p:txBody>
      </p:sp>
      <p:sp>
        <p:nvSpPr>
          <p:cNvPr id="17" name="PoljeZBesedilom 16"/>
          <p:cNvSpPr txBox="1"/>
          <p:nvPr/>
        </p:nvSpPr>
        <p:spPr>
          <a:xfrm>
            <a:off x="539552" y="1916832"/>
            <a:ext cx="1296144" cy="369332"/>
          </a:xfrm>
          <a:prstGeom prst="rect">
            <a:avLst/>
          </a:prstGeom>
          <a:noFill/>
        </p:spPr>
        <p:txBody>
          <a:bodyPr wrap="square" rtlCol="0">
            <a:spAutoFit/>
          </a:bodyPr>
          <a:lstStyle/>
          <a:p>
            <a:r>
              <a:rPr lang="sl-SI" dirty="0" err="1" smtClean="0"/>
              <a:t>vpraš</a:t>
            </a:r>
            <a:r>
              <a:rPr lang="sl-SI" dirty="0" smtClean="0"/>
              <a:t>. zaim. </a:t>
            </a:r>
            <a:endParaRPr lang="sl-SI" dirty="0"/>
          </a:p>
        </p:txBody>
      </p:sp>
      <p:sp>
        <p:nvSpPr>
          <p:cNvPr id="18" name="PoljeZBesedilom 17"/>
          <p:cNvSpPr txBox="1"/>
          <p:nvPr/>
        </p:nvSpPr>
        <p:spPr>
          <a:xfrm>
            <a:off x="1907704" y="1916832"/>
            <a:ext cx="1296144" cy="369332"/>
          </a:xfrm>
          <a:prstGeom prst="rect">
            <a:avLst/>
          </a:prstGeom>
          <a:noFill/>
        </p:spPr>
        <p:txBody>
          <a:bodyPr wrap="square" rtlCol="0">
            <a:spAutoFit/>
          </a:bodyPr>
          <a:lstStyle/>
          <a:p>
            <a:r>
              <a:rPr lang="sl-SI" dirty="0" smtClean="0"/>
              <a:t>prisl. zaim. </a:t>
            </a:r>
            <a:endParaRPr lang="sl-SI" dirty="0"/>
          </a:p>
        </p:txBody>
      </p:sp>
      <p:sp>
        <p:nvSpPr>
          <p:cNvPr id="19" name="PoljeZBesedilom 18"/>
          <p:cNvSpPr txBox="1"/>
          <p:nvPr/>
        </p:nvSpPr>
        <p:spPr>
          <a:xfrm>
            <a:off x="3347864" y="1916832"/>
            <a:ext cx="1080120" cy="369332"/>
          </a:xfrm>
          <a:prstGeom prst="rect">
            <a:avLst/>
          </a:prstGeom>
          <a:noFill/>
        </p:spPr>
        <p:txBody>
          <a:bodyPr wrap="square" rtlCol="0">
            <a:spAutoFit/>
          </a:bodyPr>
          <a:lstStyle/>
          <a:p>
            <a:r>
              <a:rPr lang="sl-SI" dirty="0" err="1" smtClean="0"/>
              <a:t>nik</a:t>
            </a:r>
            <a:r>
              <a:rPr lang="sl-SI" dirty="0" smtClean="0"/>
              <a:t>. člen. </a:t>
            </a:r>
            <a:endParaRPr lang="sl-SI" dirty="0"/>
          </a:p>
        </p:txBody>
      </p:sp>
      <p:sp>
        <p:nvSpPr>
          <p:cNvPr id="20" name="PoljeZBesedilom 19"/>
          <p:cNvSpPr txBox="1"/>
          <p:nvPr/>
        </p:nvSpPr>
        <p:spPr>
          <a:xfrm>
            <a:off x="4572000" y="1916832"/>
            <a:ext cx="1440160" cy="369332"/>
          </a:xfrm>
          <a:prstGeom prst="rect">
            <a:avLst/>
          </a:prstGeom>
          <a:noFill/>
        </p:spPr>
        <p:txBody>
          <a:bodyPr wrap="square" rtlCol="0">
            <a:spAutoFit/>
          </a:bodyPr>
          <a:lstStyle/>
          <a:p>
            <a:r>
              <a:rPr lang="sl-SI" dirty="0" smtClean="0"/>
              <a:t>poljub. zaim. </a:t>
            </a:r>
            <a:endParaRPr lang="sl-SI" dirty="0"/>
          </a:p>
        </p:txBody>
      </p:sp>
      <p:sp>
        <p:nvSpPr>
          <p:cNvPr id="21" name="PoljeZBesedilom 20"/>
          <p:cNvSpPr txBox="1"/>
          <p:nvPr/>
        </p:nvSpPr>
        <p:spPr>
          <a:xfrm>
            <a:off x="6012160" y="1916832"/>
            <a:ext cx="1800200" cy="369332"/>
          </a:xfrm>
          <a:prstGeom prst="rect">
            <a:avLst/>
          </a:prstGeom>
          <a:noFill/>
        </p:spPr>
        <p:txBody>
          <a:bodyPr wrap="square" rtlCol="0">
            <a:spAutoFit/>
          </a:bodyPr>
          <a:lstStyle/>
          <a:p>
            <a:r>
              <a:rPr lang="sl-SI" dirty="0" smtClean="0"/>
              <a:t>poljub. kol. zaim. </a:t>
            </a:r>
            <a:endParaRPr lang="sl-SI" dirty="0"/>
          </a:p>
        </p:txBody>
      </p:sp>
      <p:sp>
        <p:nvSpPr>
          <p:cNvPr id="22" name="PoljeZBesedilom 21"/>
          <p:cNvSpPr txBox="1"/>
          <p:nvPr/>
        </p:nvSpPr>
        <p:spPr>
          <a:xfrm>
            <a:off x="7884368" y="1916832"/>
            <a:ext cx="936104" cy="369332"/>
          </a:xfrm>
          <a:prstGeom prst="rect">
            <a:avLst/>
          </a:prstGeom>
          <a:noFill/>
        </p:spPr>
        <p:txBody>
          <a:bodyPr wrap="square" rtlCol="0">
            <a:spAutoFit/>
          </a:bodyPr>
          <a:lstStyle/>
          <a:p>
            <a:r>
              <a:rPr lang="sl-SI" dirty="0" smtClean="0"/>
              <a:t>povedk.</a:t>
            </a:r>
            <a:endParaRPr lang="sl-SI" dirty="0"/>
          </a:p>
        </p:txBody>
      </p:sp>
      <p:sp>
        <p:nvSpPr>
          <p:cNvPr id="23" name="PoljeZBesedilom 22"/>
          <p:cNvSpPr txBox="1"/>
          <p:nvPr/>
        </p:nvSpPr>
        <p:spPr>
          <a:xfrm>
            <a:off x="971600" y="342900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24" name="PoljeZBesedilom 23"/>
          <p:cNvSpPr txBox="1"/>
          <p:nvPr/>
        </p:nvSpPr>
        <p:spPr>
          <a:xfrm>
            <a:off x="2339752" y="3429000"/>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kàj</a:t>
            </a:r>
          </a:p>
        </p:txBody>
      </p:sp>
      <p:sp>
        <p:nvSpPr>
          <p:cNvPr id="25" name="PoljeZBesedilom 24"/>
          <p:cNvSpPr txBox="1"/>
          <p:nvPr/>
        </p:nvSpPr>
        <p:spPr>
          <a:xfrm>
            <a:off x="3635896" y="342900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káj</a:t>
            </a:r>
          </a:p>
        </p:txBody>
      </p:sp>
      <p:sp>
        <p:nvSpPr>
          <p:cNvPr id="26" name="PoljeZBesedilom 25"/>
          <p:cNvSpPr txBox="1"/>
          <p:nvPr/>
        </p:nvSpPr>
        <p:spPr>
          <a:xfrm>
            <a:off x="5004048" y="342900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káj</a:t>
            </a:r>
          </a:p>
        </p:txBody>
      </p:sp>
      <p:sp>
        <p:nvSpPr>
          <p:cNvPr id="27" name="PoljeZBesedilom 26"/>
          <p:cNvSpPr txBox="1"/>
          <p:nvPr/>
        </p:nvSpPr>
        <p:spPr>
          <a:xfrm>
            <a:off x="6660232" y="3429000"/>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kàj</a:t>
            </a:r>
          </a:p>
        </p:txBody>
      </p:sp>
      <p:sp>
        <p:nvSpPr>
          <p:cNvPr id="29" name="PoljeZBesedilom 28"/>
          <p:cNvSpPr txBox="1"/>
          <p:nvPr/>
        </p:nvSpPr>
        <p:spPr>
          <a:xfrm>
            <a:off x="1259632" y="3429000"/>
            <a:ext cx="1224136" cy="369332"/>
          </a:xfrm>
          <a:prstGeom prst="rect">
            <a:avLst/>
          </a:prstGeom>
          <a:noFill/>
        </p:spPr>
        <p:txBody>
          <a:bodyPr wrap="square" rtlCol="0">
            <a:spAutoFit/>
          </a:bodyPr>
          <a:lstStyle/>
          <a:p>
            <a:pPr algn="ctr"/>
            <a:r>
              <a:rPr lang="sl-SI" dirty="0" smtClean="0"/>
              <a:t>zaimek</a:t>
            </a:r>
            <a:endParaRPr lang="sl-SI" dirty="0"/>
          </a:p>
        </p:txBody>
      </p:sp>
      <p:sp>
        <p:nvSpPr>
          <p:cNvPr id="30" name="PoljeZBesedilom 29"/>
          <p:cNvSpPr txBox="1"/>
          <p:nvPr/>
        </p:nvSpPr>
        <p:spPr>
          <a:xfrm>
            <a:off x="2627784" y="3429000"/>
            <a:ext cx="1224136" cy="369332"/>
          </a:xfrm>
          <a:prstGeom prst="rect">
            <a:avLst/>
          </a:prstGeom>
          <a:noFill/>
        </p:spPr>
        <p:txBody>
          <a:bodyPr wrap="square" rtlCol="0">
            <a:spAutoFit/>
          </a:bodyPr>
          <a:lstStyle/>
          <a:p>
            <a:pPr algn="ctr"/>
            <a:r>
              <a:rPr lang="sl-SI" dirty="0" smtClean="0"/>
              <a:t>zaimek</a:t>
            </a:r>
            <a:endParaRPr lang="sl-SI" dirty="0"/>
          </a:p>
        </p:txBody>
      </p:sp>
      <p:sp>
        <p:nvSpPr>
          <p:cNvPr id="31" name="PoljeZBesedilom 30"/>
          <p:cNvSpPr txBox="1"/>
          <p:nvPr/>
        </p:nvSpPr>
        <p:spPr>
          <a:xfrm>
            <a:off x="3995936" y="3429000"/>
            <a:ext cx="1080120" cy="369332"/>
          </a:xfrm>
          <a:prstGeom prst="rect">
            <a:avLst/>
          </a:prstGeom>
          <a:noFill/>
        </p:spPr>
        <p:txBody>
          <a:bodyPr wrap="square" rtlCol="0">
            <a:spAutoFit/>
          </a:bodyPr>
          <a:lstStyle/>
          <a:p>
            <a:pPr algn="ctr"/>
            <a:r>
              <a:rPr lang="sl-SI" dirty="0" smtClean="0"/>
              <a:t>prislov</a:t>
            </a:r>
            <a:endParaRPr lang="sl-SI" dirty="0"/>
          </a:p>
        </p:txBody>
      </p:sp>
      <p:sp>
        <p:nvSpPr>
          <p:cNvPr id="32" name="PoljeZBesedilom 31"/>
          <p:cNvSpPr txBox="1"/>
          <p:nvPr/>
        </p:nvSpPr>
        <p:spPr>
          <a:xfrm>
            <a:off x="5436096" y="3429000"/>
            <a:ext cx="1080120" cy="369332"/>
          </a:xfrm>
          <a:prstGeom prst="rect">
            <a:avLst/>
          </a:prstGeom>
          <a:noFill/>
        </p:spPr>
        <p:txBody>
          <a:bodyPr wrap="square" rtlCol="0">
            <a:spAutoFit/>
          </a:bodyPr>
          <a:lstStyle/>
          <a:p>
            <a:pPr algn="ctr"/>
            <a:r>
              <a:rPr lang="sl-SI" dirty="0" smtClean="0"/>
              <a:t>prislov</a:t>
            </a:r>
            <a:endParaRPr lang="sl-SI" dirty="0"/>
          </a:p>
        </p:txBody>
      </p:sp>
      <p:sp>
        <p:nvSpPr>
          <p:cNvPr id="33" name="PoljeZBesedilom 32"/>
          <p:cNvSpPr txBox="1"/>
          <p:nvPr/>
        </p:nvSpPr>
        <p:spPr>
          <a:xfrm>
            <a:off x="7020272" y="3429000"/>
            <a:ext cx="1152128" cy="369332"/>
          </a:xfrm>
          <a:prstGeom prst="rect">
            <a:avLst/>
          </a:prstGeom>
          <a:noFill/>
        </p:spPr>
        <p:txBody>
          <a:bodyPr wrap="square" rtlCol="0">
            <a:spAutoFit/>
          </a:bodyPr>
          <a:lstStyle/>
          <a:p>
            <a:pPr algn="ctr"/>
            <a:r>
              <a:rPr lang="sl-SI" dirty="0" smtClean="0"/>
              <a:t>prislov</a:t>
            </a:r>
            <a:endParaRPr lang="sl-SI" dirty="0"/>
          </a:p>
        </p:txBody>
      </p:sp>
      <p:cxnSp>
        <p:nvCxnSpPr>
          <p:cNvPr id="52" name="Ukrivljen konektor 51"/>
          <p:cNvCxnSpPr>
            <a:stCxn id="7" idx="2"/>
            <a:endCxn id="24" idx="0"/>
          </p:cNvCxnSpPr>
          <p:nvPr/>
        </p:nvCxnSpPr>
        <p:spPr>
          <a:xfrm rot="5400000">
            <a:off x="3541504" y="1741458"/>
            <a:ext cx="710788" cy="2664296"/>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Ukrivljen konektor 54"/>
          <p:cNvCxnSpPr>
            <a:stCxn id="10" idx="2"/>
            <a:endCxn id="24" idx="0"/>
          </p:cNvCxnSpPr>
          <p:nvPr/>
        </p:nvCxnSpPr>
        <p:spPr>
          <a:xfrm rot="5400000">
            <a:off x="5089676" y="193286"/>
            <a:ext cx="710788" cy="5760640"/>
          </a:xfrm>
          <a:prstGeom prst="curvedConnector3">
            <a:avLst>
              <a:gd name="adj1" fmla="val 50000"/>
            </a:avLst>
          </a:prstGeom>
          <a:ln w="19050">
            <a:solidFill>
              <a:schemeClr val="accent3">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Ukrivljen konektor 57"/>
          <p:cNvCxnSpPr>
            <a:stCxn id="5" idx="2"/>
            <a:endCxn id="25" idx="0"/>
          </p:cNvCxnSpPr>
          <p:nvPr/>
        </p:nvCxnSpPr>
        <p:spPr>
          <a:xfrm rot="16200000" flipH="1">
            <a:off x="2857428" y="2425534"/>
            <a:ext cx="710788" cy="1296144"/>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Ukrivljen konektor 60"/>
          <p:cNvCxnSpPr>
            <a:stCxn id="5" idx="2"/>
            <a:endCxn id="27" idx="0"/>
          </p:cNvCxnSpPr>
          <p:nvPr/>
        </p:nvCxnSpPr>
        <p:spPr>
          <a:xfrm rot="16200000" flipH="1">
            <a:off x="4369596" y="913366"/>
            <a:ext cx="710788" cy="4320480"/>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Ukrivljen konektor 68"/>
          <p:cNvCxnSpPr>
            <a:stCxn id="6" idx="2"/>
            <a:endCxn id="25" idx="0"/>
          </p:cNvCxnSpPr>
          <p:nvPr/>
        </p:nvCxnSpPr>
        <p:spPr>
          <a:xfrm rot="5400000">
            <a:off x="3505500" y="3073606"/>
            <a:ext cx="710788" cy="1588"/>
          </a:xfrm>
          <a:prstGeom prst="curvedConnector3">
            <a:avLst>
              <a:gd name="adj1" fmla="val 50000"/>
            </a:avLst>
          </a:prstGeom>
          <a:ln w="190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Ukrivljen konektor 71"/>
          <p:cNvCxnSpPr>
            <a:stCxn id="4" idx="2"/>
            <a:endCxn id="23" idx="0"/>
          </p:cNvCxnSpPr>
          <p:nvPr/>
        </p:nvCxnSpPr>
        <p:spPr>
          <a:xfrm rot="5400000">
            <a:off x="841204" y="3073606"/>
            <a:ext cx="710788" cy="1588"/>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Ukrivljen konektor 74"/>
          <p:cNvCxnSpPr>
            <a:stCxn id="5" idx="2"/>
            <a:endCxn id="26" idx="0"/>
          </p:cNvCxnSpPr>
          <p:nvPr/>
        </p:nvCxnSpPr>
        <p:spPr>
          <a:xfrm rot="16200000" flipH="1">
            <a:off x="3541504" y="1741458"/>
            <a:ext cx="710788" cy="2664296"/>
          </a:xfrm>
          <a:prstGeom prst="curvedConnector3">
            <a:avLst>
              <a:gd name="adj1" fmla="val 50000"/>
            </a:avLst>
          </a:prstGeom>
          <a:ln w="19050">
            <a:solidFill>
              <a:srgbClr val="7030A0"/>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PoljeZBesedilom 43"/>
          <p:cNvSpPr txBox="1"/>
          <p:nvPr/>
        </p:nvSpPr>
        <p:spPr>
          <a:xfrm>
            <a:off x="2915816" y="5085184"/>
            <a:ext cx="44999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sl-SI" dirty="0" smtClean="0"/>
              <a:t>káj</a:t>
            </a:r>
          </a:p>
        </p:txBody>
      </p:sp>
      <p:sp>
        <p:nvSpPr>
          <p:cNvPr id="46" name="PoljeZBesedilom 45"/>
          <p:cNvSpPr txBox="1"/>
          <p:nvPr/>
        </p:nvSpPr>
        <p:spPr>
          <a:xfrm>
            <a:off x="5148064" y="5085184"/>
            <a:ext cx="44999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sl-SI" dirty="0" smtClean="0"/>
              <a:t>káj</a:t>
            </a:r>
          </a:p>
        </p:txBody>
      </p:sp>
      <p:cxnSp>
        <p:nvCxnSpPr>
          <p:cNvPr id="47" name="Ukrivljen konektor 46"/>
          <p:cNvCxnSpPr>
            <a:stCxn id="23" idx="2"/>
            <a:endCxn id="44" idx="0"/>
          </p:cNvCxnSpPr>
          <p:nvPr/>
        </p:nvCxnSpPr>
        <p:spPr>
          <a:xfrm rot="16200000" flipH="1">
            <a:off x="1525280" y="3469650"/>
            <a:ext cx="1286852" cy="1944216"/>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Ukrivljen konektor 49"/>
          <p:cNvCxnSpPr>
            <a:stCxn id="24" idx="2"/>
            <a:endCxn id="44" idx="0"/>
          </p:cNvCxnSpPr>
          <p:nvPr/>
        </p:nvCxnSpPr>
        <p:spPr>
          <a:xfrm rot="16200000" flipH="1">
            <a:off x="2209356" y="4153726"/>
            <a:ext cx="1286852" cy="576064"/>
          </a:xfrm>
          <a:prstGeom prst="curvedConnector3">
            <a:avLst>
              <a:gd name="adj1" fmla="val 50000"/>
            </a:avLst>
          </a:prstGeom>
          <a:ln w="190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Ukrivljen konektor 55"/>
          <p:cNvCxnSpPr>
            <a:stCxn id="25" idx="2"/>
            <a:endCxn id="46" idx="0"/>
          </p:cNvCxnSpPr>
          <p:nvPr/>
        </p:nvCxnSpPr>
        <p:spPr>
          <a:xfrm rot="16200000" flipH="1">
            <a:off x="3973552" y="3685674"/>
            <a:ext cx="1286852" cy="1512168"/>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Ukrivljen konektor 59"/>
          <p:cNvCxnSpPr>
            <a:stCxn id="26" idx="2"/>
            <a:endCxn id="46" idx="0"/>
          </p:cNvCxnSpPr>
          <p:nvPr/>
        </p:nvCxnSpPr>
        <p:spPr>
          <a:xfrm rot="16200000" flipH="1">
            <a:off x="4657628" y="4369750"/>
            <a:ext cx="1286852" cy="144016"/>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Ukrivljen konektor 63"/>
          <p:cNvCxnSpPr>
            <a:stCxn id="27" idx="2"/>
            <a:endCxn id="46" idx="0"/>
          </p:cNvCxnSpPr>
          <p:nvPr/>
        </p:nvCxnSpPr>
        <p:spPr>
          <a:xfrm rot="5400000">
            <a:off x="5485720" y="3685674"/>
            <a:ext cx="1286852" cy="1512168"/>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PoljeZBesedilom 67"/>
          <p:cNvSpPr txBox="1"/>
          <p:nvPr/>
        </p:nvSpPr>
        <p:spPr>
          <a:xfrm>
            <a:off x="4860032" y="5661248"/>
            <a:ext cx="1080120" cy="369332"/>
          </a:xfrm>
          <a:prstGeom prst="rect">
            <a:avLst/>
          </a:prstGeom>
          <a:noFill/>
        </p:spPr>
        <p:txBody>
          <a:bodyPr wrap="square" rtlCol="0">
            <a:spAutoFit/>
          </a:bodyPr>
          <a:lstStyle/>
          <a:p>
            <a:pPr algn="ctr"/>
            <a:r>
              <a:rPr lang="sl-SI" dirty="0" smtClean="0"/>
              <a:t>prislov</a:t>
            </a:r>
            <a:endParaRPr lang="sl-SI" dirty="0"/>
          </a:p>
        </p:txBody>
      </p:sp>
      <p:sp>
        <p:nvSpPr>
          <p:cNvPr id="70" name="PoljeZBesedilom 69"/>
          <p:cNvSpPr txBox="1"/>
          <p:nvPr/>
        </p:nvSpPr>
        <p:spPr>
          <a:xfrm>
            <a:off x="2555776" y="5661248"/>
            <a:ext cx="1224136" cy="369332"/>
          </a:xfrm>
          <a:prstGeom prst="rect">
            <a:avLst/>
          </a:prstGeom>
          <a:noFill/>
        </p:spPr>
        <p:txBody>
          <a:bodyPr wrap="square" rtlCol="0">
            <a:spAutoFit/>
          </a:bodyPr>
          <a:lstStyle/>
          <a:p>
            <a:pPr algn="ctr"/>
            <a:r>
              <a:rPr lang="sl-SI" dirty="0" smtClean="0"/>
              <a:t>zaimek</a:t>
            </a:r>
            <a:endParaRPr lang="sl-SI" dirty="0"/>
          </a:p>
        </p:txBody>
      </p:sp>
      <p:cxnSp>
        <p:nvCxnSpPr>
          <p:cNvPr id="42" name="Ukrivljen konektor 41"/>
          <p:cNvCxnSpPr>
            <a:stCxn id="6" idx="2"/>
            <a:endCxn id="26" idx="0"/>
          </p:cNvCxnSpPr>
          <p:nvPr/>
        </p:nvCxnSpPr>
        <p:spPr>
          <a:xfrm rot="16200000" flipH="1">
            <a:off x="4189576" y="2389530"/>
            <a:ext cx="710788" cy="1368152"/>
          </a:xfrm>
          <a:prstGeom prst="curvedConnector3">
            <a:avLst>
              <a:gd name="adj1" fmla="val 50000"/>
            </a:avLst>
          </a:prstGeom>
          <a:ln w="19050">
            <a:solidFill>
              <a:schemeClr val="accent6">
                <a:lumMod val="50000"/>
              </a:schemeClr>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Ukrivljen konektor 48"/>
          <p:cNvCxnSpPr>
            <a:stCxn id="9" idx="2"/>
            <a:endCxn id="25" idx="0"/>
          </p:cNvCxnSpPr>
          <p:nvPr/>
        </p:nvCxnSpPr>
        <p:spPr>
          <a:xfrm rot="5400000">
            <a:off x="5017668" y="1561438"/>
            <a:ext cx="710788" cy="3024336"/>
          </a:xfrm>
          <a:prstGeom prst="curvedConnector3">
            <a:avLst>
              <a:gd name="adj1" fmla="val 50000"/>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Koliko je ... ?</a:t>
            </a: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Leonard </a:t>
            </a:r>
            <a:r>
              <a:rPr lang="sl-SI" dirty="0" err="1" smtClean="0"/>
              <a:t>Bloomfield</a:t>
            </a:r>
            <a:r>
              <a:rPr lang="sl-SI" dirty="0" smtClean="0"/>
              <a:t>: 1933</a:t>
            </a:r>
            <a:endParaRPr lang="sl-SI" dirty="0"/>
          </a:p>
        </p:txBody>
      </p:sp>
      <p:sp>
        <p:nvSpPr>
          <p:cNvPr id="3" name="Ograda vsebine 2"/>
          <p:cNvSpPr>
            <a:spLocks noGrp="1"/>
          </p:cNvSpPr>
          <p:nvPr>
            <p:ph idx="1"/>
          </p:nvPr>
        </p:nvSpPr>
        <p:spPr/>
        <p:txBody>
          <a:bodyPr/>
          <a:lstStyle/>
          <a:p>
            <a:r>
              <a:rPr lang="sl-SI" dirty="0" smtClean="0"/>
              <a:t>/.../ nemogoče je vzpostaviti povsem konsistentno shemo besednih vrst, ker se razredi besed prekrivajo in križajo.</a:t>
            </a:r>
          </a:p>
          <a:p>
            <a:pPr lvl="2"/>
            <a:r>
              <a:rPr lang="sl-SI" dirty="0" smtClean="0"/>
              <a:t>Leonard </a:t>
            </a:r>
            <a:r>
              <a:rPr lang="sl-SI" dirty="0" err="1" smtClean="0"/>
              <a:t>Bloomfield</a:t>
            </a:r>
            <a:r>
              <a:rPr lang="sl-SI" dirty="0" smtClean="0"/>
              <a:t>: </a:t>
            </a:r>
            <a:r>
              <a:rPr lang="sl-SI" dirty="0" err="1" smtClean="0"/>
              <a:t>Language</a:t>
            </a:r>
            <a:r>
              <a:rPr lang="sl-SI" dirty="0" smtClean="0"/>
              <a:t>. 1933.</a:t>
            </a:r>
            <a:endParaRPr lang="sl-SI"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a 9"/>
          <p:cNvGraphicFramePr>
            <a:graphicFrameLocks noGrp="1"/>
          </p:cNvGraphicFramePr>
          <p:nvPr/>
        </p:nvGraphicFramePr>
        <p:xfrm>
          <a:off x="1331640" y="1340768"/>
          <a:ext cx="6192687" cy="5191760"/>
        </p:xfrm>
        <a:graphic>
          <a:graphicData uri="http://schemas.openxmlformats.org/drawingml/2006/table">
            <a:tbl>
              <a:tblPr firstRow="1" bandRow="1">
                <a:tableStyleId>{7E9639D4-E3E2-4D34-9284-5A2195B3D0D7}</a:tableStyleId>
              </a:tblPr>
              <a:tblGrid>
                <a:gridCol w="1596008"/>
                <a:gridCol w="1524000"/>
                <a:gridCol w="1524000"/>
                <a:gridCol w="1548679"/>
              </a:tblGrid>
              <a:tr h="370840">
                <a:tc>
                  <a:txBody>
                    <a:bodyPr/>
                    <a:lstStyle/>
                    <a:p>
                      <a:pPr algn="r"/>
                      <a:r>
                        <a:rPr lang="sl-SI" dirty="0" smtClean="0"/>
                        <a:t>jos100k</a:t>
                      </a:r>
                      <a:endParaRPr lang="sl-SI" dirty="0"/>
                    </a:p>
                  </a:txBody>
                  <a:tcPr/>
                </a:tc>
                <a:tc>
                  <a:txBody>
                    <a:bodyPr/>
                    <a:lstStyle/>
                    <a:p>
                      <a:pPr algn="r"/>
                      <a:r>
                        <a:rPr lang="sl-SI" dirty="0" err="1" smtClean="0"/>
                        <a:t>pojavnice</a:t>
                      </a:r>
                      <a:endParaRPr lang="sl-SI" dirty="0"/>
                    </a:p>
                  </a:txBody>
                  <a:tcPr/>
                </a:tc>
                <a:tc>
                  <a:txBody>
                    <a:bodyPr/>
                    <a:lstStyle/>
                    <a:p>
                      <a:pPr algn="r"/>
                      <a:r>
                        <a:rPr lang="sl-SI" dirty="0" smtClean="0"/>
                        <a:t>leme</a:t>
                      </a:r>
                      <a:endParaRPr lang="sl-SI" dirty="0"/>
                    </a:p>
                  </a:txBody>
                  <a:tcPr/>
                </a:tc>
                <a:tc>
                  <a:txBody>
                    <a:bodyPr/>
                    <a:lstStyle/>
                    <a:p>
                      <a:pPr algn="r"/>
                      <a:r>
                        <a:rPr lang="sl-SI" dirty="0" smtClean="0"/>
                        <a:t>št.</a:t>
                      </a:r>
                      <a:r>
                        <a:rPr lang="sl-SI" baseline="0" dirty="0" smtClean="0"/>
                        <a:t> p. na lemo</a:t>
                      </a:r>
                      <a:endParaRPr lang="sl-SI" dirty="0"/>
                    </a:p>
                  </a:txBody>
                  <a:tcPr/>
                </a:tc>
              </a:tr>
              <a:tr h="370840">
                <a:tc>
                  <a:txBody>
                    <a:bodyPr/>
                    <a:lstStyle/>
                    <a:p>
                      <a:pPr algn="r" fontAlgn="b"/>
                      <a:r>
                        <a:rPr lang="sl-SI" sz="2000" b="1" u="none" strike="noStrike" dirty="0"/>
                        <a:t>samostalnik</a:t>
                      </a:r>
                      <a:endParaRPr lang="sl-SI" sz="2000" b="1" i="0" u="none" strike="noStrike" dirty="0">
                        <a:solidFill>
                          <a:srgbClr val="000000"/>
                        </a:solidFill>
                        <a:latin typeface="Calibri"/>
                      </a:endParaRPr>
                    </a:p>
                  </a:txBody>
                  <a:tcPr marL="9525" marR="9525" marT="9525" marB="0" anchor="b">
                    <a:solidFill>
                      <a:srgbClr val="FF0000"/>
                    </a:solidFill>
                  </a:tcPr>
                </a:tc>
                <a:tc>
                  <a:txBody>
                    <a:bodyPr/>
                    <a:lstStyle/>
                    <a:p>
                      <a:pPr algn="r" fontAlgn="b"/>
                      <a:r>
                        <a:rPr lang="sl-SI" sz="2000" u="none" strike="noStrike" dirty="0"/>
                        <a:t>28.865</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8.184</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3,5</a:t>
                      </a:r>
                      <a:endParaRPr lang="sl-SI" sz="2000" b="0" i="0" u="none" strike="noStrike" dirty="0">
                        <a:solidFill>
                          <a:srgbClr val="000000"/>
                        </a:solidFill>
                        <a:latin typeface="Calibri"/>
                      </a:endParaRPr>
                    </a:p>
                  </a:txBody>
                  <a:tcPr marL="9525" marR="9525" marT="9525" marB="0">
                    <a:solidFill>
                      <a:srgbClr val="FF0000"/>
                    </a:solidFill>
                  </a:tcPr>
                </a:tc>
              </a:tr>
              <a:tr h="370840">
                <a:tc>
                  <a:txBody>
                    <a:bodyPr/>
                    <a:lstStyle/>
                    <a:p>
                      <a:pPr algn="r" fontAlgn="b"/>
                      <a:r>
                        <a:rPr lang="sl-SI" sz="2000" b="1" u="none" strike="noStrike" dirty="0"/>
                        <a:t>glagol</a:t>
                      </a:r>
                      <a:endParaRPr lang="sl-SI" sz="2000" b="1" i="0" u="none" strike="noStrike" dirty="0">
                        <a:solidFill>
                          <a:srgbClr val="000000"/>
                        </a:solidFill>
                        <a:latin typeface="Calibri"/>
                      </a:endParaRPr>
                    </a:p>
                  </a:txBody>
                  <a:tcPr marL="9525" marR="9525" marT="9525" marB="0" anchor="b">
                    <a:solidFill>
                      <a:srgbClr val="00B050"/>
                    </a:solidFill>
                  </a:tcPr>
                </a:tc>
                <a:tc>
                  <a:txBody>
                    <a:bodyPr/>
                    <a:lstStyle/>
                    <a:p>
                      <a:pPr algn="r" fontAlgn="b"/>
                      <a:r>
                        <a:rPr lang="sl-SI" sz="2000" u="none" strike="noStrike"/>
                        <a:t>18.712</a:t>
                      </a:r>
                      <a:endParaRPr lang="sl-SI" sz="2000" b="0" i="0" u="none" strike="noStrike">
                        <a:solidFill>
                          <a:srgbClr val="000000"/>
                        </a:solidFill>
                        <a:latin typeface="Calibri"/>
                      </a:endParaRPr>
                    </a:p>
                  </a:txBody>
                  <a:tcPr marL="9525" marR="9525" marT="9525" marB="0" anchor="b"/>
                </a:tc>
                <a:tc>
                  <a:txBody>
                    <a:bodyPr/>
                    <a:lstStyle/>
                    <a:p>
                      <a:pPr algn="r" fontAlgn="t"/>
                      <a:r>
                        <a:rPr lang="sl-SI" sz="2000" u="none" strike="noStrike" dirty="0"/>
                        <a:t>2.114</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8,8</a:t>
                      </a:r>
                      <a:endParaRPr lang="sl-SI" sz="2000" b="0" i="0" u="none" strike="noStrike" dirty="0">
                        <a:solidFill>
                          <a:srgbClr val="000000"/>
                        </a:solidFill>
                        <a:latin typeface="Calibri"/>
                      </a:endParaRPr>
                    </a:p>
                  </a:txBody>
                  <a:tcPr marL="9525" marR="9525" marT="9525" marB="0">
                    <a:solidFill>
                      <a:srgbClr val="00B050"/>
                    </a:solidFill>
                  </a:tcPr>
                </a:tc>
              </a:tr>
              <a:tr h="370840">
                <a:tc>
                  <a:txBody>
                    <a:bodyPr/>
                    <a:lstStyle/>
                    <a:p>
                      <a:pPr algn="r" fontAlgn="b"/>
                      <a:r>
                        <a:rPr lang="sl-SI" sz="2000" b="1" u="none" strike="noStrike" dirty="0"/>
                        <a:t>pridevnik</a:t>
                      </a:r>
                      <a:endParaRPr lang="sl-SI" sz="2000" b="1" i="0" u="none" strike="noStrike" dirty="0">
                        <a:solidFill>
                          <a:srgbClr val="000000"/>
                        </a:solidFill>
                        <a:latin typeface="Calibri"/>
                      </a:endParaRPr>
                    </a:p>
                  </a:txBody>
                  <a:tcPr marL="9525" marR="9525" marT="9525" marB="0" anchor="b">
                    <a:solidFill>
                      <a:srgbClr val="FF0000"/>
                    </a:solidFill>
                  </a:tcPr>
                </a:tc>
                <a:tc>
                  <a:txBody>
                    <a:bodyPr/>
                    <a:lstStyle/>
                    <a:p>
                      <a:pPr algn="r" fontAlgn="b"/>
                      <a:r>
                        <a:rPr lang="sl-SI" sz="2000" u="none" strike="noStrike" dirty="0"/>
                        <a:t>11.405</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3.362</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3,4</a:t>
                      </a:r>
                      <a:endParaRPr lang="sl-SI" sz="2000" b="0" i="0" u="none" strike="noStrike" dirty="0">
                        <a:solidFill>
                          <a:srgbClr val="000000"/>
                        </a:solidFill>
                        <a:latin typeface="Calibri"/>
                      </a:endParaRPr>
                    </a:p>
                  </a:txBody>
                  <a:tcPr marL="9525" marR="9525" marT="9525" marB="0">
                    <a:solidFill>
                      <a:srgbClr val="FF0000"/>
                    </a:solidFill>
                  </a:tcPr>
                </a:tc>
              </a:tr>
              <a:tr h="370840">
                <a:tc>
                  <a:txBody>
                    <a:bodyPr/>
                    <a:lstStyle/>
                    <a:p>
                      <a:pPr algn="r" fontAlgn="b"/>
                      <a:r>
                        <a:rPr lang="sl-SI" sz="2000" b="1" u="none" strike="noStrike" dirty="0"/>
                        <a:t>predlog</a:t>
                      </a:r>
                      <a:endParaRPr lang="sl-SI" sz="2000" b="1" i="0" u="none" strike="noStrike" dirty="0">
                        <a:solidFill>
                          <a:srgbClr val="000000"/>
                        </a:solidFill>
                        <a:latin typeface="Calibri"/>
                      </a:endParaRPr>
                    </a:p>
                  </a:txBody>
                  <a:tcPr marL="9525" marR="9525" marT="9525" marB="0" anchor="b">
                    <a:solidFill>
                      <a:srgbClr val="FFC000"/>
                    </a:solidFill>
                  </a:tcPr>
                </a:tc>
                <a:tc>
                  <a:txBody>
                    <a:bodyPr/>
                    <a:lstStyle/>
                    <a:p>
                      <a:pPr algn="r" fontAlgn="b"/>
                      <a:r>
                        <a:rPr lang="sl-SI" sz="2000" u="none" strike="noStrike" dirty="0"/>
                        <a:t>10.612</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49</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216,6</a:t>
                      </a:r>
                      <a:endParaRPr lang="sl-SI" sz="2000" b="0" i="0" u="none" strike="noStrike" dirty="0">
                        <a:solidFill>
                          <a:srgbClr val="000000"/>
                        </a:solidFill>
                        <a:latin typeface="Calibri"/>
                      </a:endParaRPr>
                    </a:p>
                  </a:txBody>
                  <a:tcPr marL="9525" marR="9525" marT="9525" marB="0">
                    <a:solidFill>
                      <a:srgbClr val="FFC000"/>
                    </a:solidFill>
                  </a:tcPr>
                </a:tc>
              </a:tr>
              <a:tr h="370840">
                <a:tc>
                  <a:txBody>
                    <a:bodyPr/>
                    <a:lstStyle/>
                    <a:p>
                      <a:pPr algn="r" fontAlgn="b"/>
                      <a:r>
                        <a:rPr lang="sl-SI" sz="2000" b="1" u="none" strike="noStrike" dirty="0"/>
                        <a:t>veznik</a:t>
                      </a:r>
                      <a:endParaRPr lang="sl-SI" sz="2000" b="1" i="0" u="none" strike="noStrike" dirty="0">
                        <a:solidFill>
                          <a:srgbClr val="000000"/>
                        </a:solidFill>
                        <a:latin typeface="Calibri"/>
                      </a:endParaRPr>
                    </a:p>
                  </a:txBody>
                  <a:tcPr marL="9525" marR="9525" marT="9525" marB="0" anchor="b">
                    <a:solidFill>
                      <a:srgbClr val="FFC000"/>
                    </a:solidFill>
                  </a:tcPr>
                </a:tc>
                <a:tc>
                  <a:txBody>
                    <a:bodyPr/>
                    <a:lstStyle/>
                    <a:p>
                      <a:pPr algn="r" fontAlgn="b"/>
                      <a:r>
                        <a:rPr lang="sl-SI" sz="2000" u="none" strike="noStrike" dirty="0"/>
                        <a:t>8.979</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42</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213,8</a:t>
                      </a:r>
                      <a:endParaRPr lang="sl-SI" sz="2000" b="0" i="0" u="none" strike="noStrike" dirty="0">
                        <a:solidFill>
                          <a:srgbClr val="000000"/>
                        </a:solidFill>
                        <a:latin typeface="Calibri"/>
                      </a:endParaRPr>
                    </a:p>
                  </a:txBody>
                  <a:tcPr marL="9525" marR="9525" marT="9525" marB="0">
                    <a:solidFill>
                      <a:srgbClr val="FFC000"/>
                    </a:solidFill>
                  </a:tcPr>
                </a:tc>
              </a:tr>
              <a:tr h="370840">
                <a:tc>
                  <a:txBody>
                    <a:bodyPr/>
                    <a:lstStyle/>
                    <a:p>
                      <a:pPr algn="r" fontAlgn="b"/>
                      <a:r>
                        <a:rPr lang="sl-SI" sz="2000" b="1" u="none" strike="noStrike" dirty="0"/>
                        <a:t>zaimek</a:t>
                      </a:r>
                      <a:endParaRPr lang="sl-SI" sz="2000" b="1" i="0" u="none" strike="noStrike" dirty="0">
                        <a:solidFill>
                          <a:srgbClr val="000000"/>
                        </a:solidFill>
                        <a:latin typeface="Calibri"/>
                      </a:endParaRPr>
                    </a:p>
                  </a:txBody>
                  <a:tcPr marL="9525" marR="9525" marT="9525" marB="0" anchor="b">
                    <a:solidFill>
                      <a:srgbClr val="FFFF00"/>
                    </a:solidFill>
                  </a:tcPr>
                </a:tc>
                <a:tc>
                  <a:txBody>
                    <a:bodyPr/>
                    <a:lstStyle/>
                    <a:p>
                      <a:pPr algn="r" fontAlgn="b"/>
                      <a:r>
                        <a:rPr lang="sl-SI" sz="2000" u="none" strike="noStrike" dirty="0"/>
                        <a:t>7.709</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76</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101,4</a:t>
                      </a:r>
                      <a:endParaRPr lang="sl-SI" sz="2000" b="0" i="0" u="none" strike="noStrike" dirty="0">
                        <a:solidFill>
                          <a:srgbClr val="000000"/>
                        </a:solidFill>
                        <a:latin typeface="Calibri"/>
                      </a:endParaRPr>
                    </a:p>
                  </a:txBody>
                  <a:tcPr marL="9525" marR="9525" marT="9525" marB="0">
                    <a:solidFill>
                      <a:srgbClr val="FFFF00"/>
                    </a:solidFill>
                  </a:tcPr>
                </a:tc>
              </a:tr>
              <a:tr h="370840">
                <a:tc>
                  <a:txBody>
                    <a:bodyPr/>
                    <a:lstStyle/>
                    <a:p>
                      <a:pPr algn="r" fontAlgn="b"/>
                      <a:r>
                        <a:rPr lang="sl-SI" sz="2000" b="1" u="none" strike="noStrike" dirty="0"/>
                        <a:t>prislov</a:t>
                      </a:r>
                      <a:endParaRPr lang="sl-SI" sz="2000" b="1" i="0" u="none" strike="noStrike" dirty="0">
                        <a:solidFill>
                          <a:srgbClr val="000000"/>
                        </a:solidFill>
                        <a:latin typeface="Calibri"/>
                      </a:endParaRPr>
                    </a:p>
                  </a:txBody>
                  <a:tcPr marL="9525" marR="9525" marT="9525" marB="0" anchor="b">
                    <a:solidFill>
                      <a:srgbClr val="00B050"/>
                    </a:solidFill>
                  </a:tcPr>
                </a:tc>
                <a:tc>
                  <a:txBody>
                    <a:bodyPr/>
                    <a:lstStyle/>
                    <a:p>
                      <a:pPr algn="r" fontAlgn="b"/>
                      <a:r>
                        <a:rPr lang="sl-SI" sz="2000" u="none" strike="noStrike" dirty="0"/>
                        <a:t>6.072</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835</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7,3</a:t>
                      </a:r>
                      <a:endParaRPr lang="sl-SI" sz="2000" b="0" i="0" u="none" strike="noStrike" dirty="0">
                        <a:solidFill>
                          <a:srgbClr val="000000"/>
                        </a:solidFill>
                        <a:latin typeface="Calibri"/>
                      </a:endParaRPr>
                    </a:p>
                  </a:txBody>
                  <a:tcPr marL="9525" marR="9525" marT="9525" marB="0">
                    <a:solidFill>
                      <a:srgbClr val="00B050"/>
                    </a:solidFill>
                  </a:tcPr>
                </a:tc>
              </a:tr>
              <a:tr h="370840">
                <a:tc>
                  <a:txBody>
                    <a:bodyPr/>
                    <a:lstStyle/>
                    <a:p>
                      <a:pPr algn="r" fontAlgn="b"/>
                      <a:r>
                        <a:rPr lang="sl-SI" sz="2000" b="1" u="none" strike="noStrike" dirty="0"/>
                        <a:t>členek</a:t>
                      </a:r>
                      <a:endParaRPr lang="sl-SI" sz="2000" b="1" i="0" u="none" strike="noStrike" dirty="0">
                        <a:solidFill>
                          <a:srgbClr val="000000"/>
                        </a:solidFill>
                        <a:latin typeface="Calibri"/>
                      </a:endParaRPr>
                    </a:p>
                  </a:txBody>
                  <a:tcPr marL="9525" marR="9525" marT="9525" marB="0" anchor="b"/>
                </a:tc>
                <a:tc>
                  <a:txBody>
                    <a:bodyPr/>
                    <a:lstStyle/>
                    <a:p>
                      <a:pPr algn="r" fontAlgn="b"/>
                      <a:r>
                        <a:rPr lang="sl-SI" sz="2000" u="none" strike="noStrike" dirty="0"/>
                        <a:t>3.413</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42</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81,3</a:t>
                      </a:r>
                      <a:endParaRPr lang="sl-SI" sz="2000" b="0" i="0" u="none" strike="noStrike" dirty="0">
                        <a:solidFill>
                          <a:srgbClr val="000000"/>
                        </a:solidFill>
                        <a:latin typeface="Calibri"/>
                      </a:endParaRPr>
                    </a:p>
                  </a:txBody>
                  <a:tcPr marL="9525" marR="9525" marT="9525" marB="0"/>
                </a:tc>
              </a:tr>
              <a:tr h="370840">
                <a:tc>
                  <a:txBody>
                    <a:bodyPr/>
                    <a:lstStyle/>
                    <a:p>
                      <a:pPr algn="r" fontAlgn="b"/>
                      <a:r>
                        <a:rPr lang="sl-SI" sz="2000" b="1" u="none" strike="noStrike" dirty="0"/>
                        <a:t>števnik</a:t>
                      </a:r>
                      <a:endParaRPr lang="sl-SI" sz="2000" b="1" i="0" u="none" strike="noStrike" dirty="0">
                        <a:solidFill>
                          <a:srgbClr val="000000"/>
                        </a:solidFill>
                        <a:latin typeface="Calibri"/>
                      </a:endParaRPr>
                    </a:p>
                  </a:txBody>
                  <a:tcPr marL="9525" marR="9525" marT="9525" marB="0" anchor="b">
                    <a:solidFill>
                      <a:srgbClr val="FF0000"/>
                    </a:solidFill>
                  </a:tcPr>
                </a:tc>
                <a:tc>
                  <a:txBody>
                    <a:bodyPr/>
                    <a:lstStyle/>
                    <a:p>
                      <a:pPr algn="r" fontAlgn="b"/>
                      <a:r>
                        <a:rPr lang="sl-SI" sz="2000" u="none" strike="noStrike" dirty="0"/>
                        <a:t>3.020</a:t>
                      </a:r>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772</a:t>
                      </a:r>
                      <a:endParaRPr lang="sl-SI" sz="2000" b="0" i="0" u="none" strike="noStrike" dirty="0">
                        <a:solidFill>
                          <a:srgbClr val="000000"/>
                        </a:solidFill>
                        <a:latin typeface="Calibri"/>
                      </a:endParaRPr>
                    </a:p>
                  </a:txBody>
                  <a:tcPr marL="9525" marR="9525" marT="9525" marB="0"/>
                </a:tc>
                <a:tc>
                  <a:txBody>
                    <a:bodyPr/>
                    <a:lstStyle/>
                    <a:p>
                      <a:pPr algn="r" fontAlgn="t"/>
                      <a:r>
                        <a:rPr lang="sl-SI" sz="2000" u="none" strike="noStrike" dirty="0"/>
                        <a:t>3,9</a:t>
                      </a:r>
                      <a:endParaRPr lang="sl-SI" sz="2000" b="0" i="0" u="none" strike="noStrike" dirty="0">
                        <a:solidFill>
                          <a:srgbClr val="000000"/>
                        </a:solidFill>
                        <a:latin typeface="Calibri"/>
                      </a:endParaRPr>
                    </a:p>
                  </a:txBody>
                  <a:tcPr marL="9525" marR="9525" marT="9525" marB="0">
                    <a:solidFill>
                      <a:srgbClr val="FF0000"/>
                    </a:solidFill>
                  </a:tcPr>
                </a:tc>
              </a:tr>
              <a:tr h="370840">
                <a:tc>
                  <a:txBody>
                    <a:bodyPr/>
                    <a:lstStyle/>
                    <a:p>
                      <a:pPr algn="r" fontAlgn="b"/>
                      <a:r>
                        <a:rPr lang="sl-SI" sz="2000" b="1" u="none" strike="noStrike" dirty="0"/>
                        <a:t>nedoločeno</a:t>
                      </a:r>
                      <a:endParaRPr lang="sl-SI" sz="2000" b="1" i="0" u="none" strike="noStrike" dirty="0">
                        <a:solidFill>
                          <a:srgbClr val="000000"/>
                        </a:solidFill>
                        <a:latin typeface="Calibri"/>
                      </a:endParaRPr>
                    </a:p>
                  </a:txBody>
                  <a:tcPr marL="9525" marR="9525" marT="9525" marB="0" anchor="b"/>
                </a:tc>
                <a:tc>
                  <a:txBody>
                    <a:bodyPr/>
                    <a:lstStyle/>
                    <a:p>
                      <a:pPr algn="r" fontAlgn="b"/>
                      <a:r>
                        <a:rPr lang="sl-SI" sz="2000" u="none" strike="noStrike" dirty="0"/>
                        <a:t>732</a:t>
                      </a:r>
                      <a:endParaRPr lang="sl-SI" sz="2000" b="0" i="0" u="none" strike="noStrike" dirty="0">
                        <a:solidFill>
                          <a:srgbClr val="000000"/>
                        </a:solidFill>
                        <a:latin typeface="Calibri"/>
                      </a:endParaRPr>
                    </a:p>
                  </a:txBody>
                  <a:tcPr marL="9525" marR="9525" marT="9525" marB="0" anchor="b"/>
                </a:tc>
                <a:tc>
                  <a:txBody>
                    <a:bodyPr/>
                    <a:lstStyle/>
                    <a:p>
                      <a:pPr algn="r" fontAlgn="b"/>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 </a:t>
                      </a:r>
                      <a:endParaRPr lang="sl-SI" sz="2000" b="0" i="0" u="none" strike="noStrike" dirty="0">
                        <a:solidFill>
                          <a:srgbClr val="000000"/>
                        </a:solidFill>
                        <a:latin typeface="Calibri"/>
                      </a:endParaRPr>
                    </a:p>
                  </a:txBody>
                  <a:tcPr marL="9525" marR="9525" marT="9525" marB="0"/>
                </a:tc>
              </a:tr>
              <a:tr h="370840">
                <a:tc>
                  <a:txBody>
                    <a:bodyPr/>
                    <a:lstStyle/>
                    <a:p>
                      <a:pPr algn="r" fontAlgn="b"/>
                      <a:r>
                        <a:rPr lang="sl-SI" sz="2000" b="1" u="none" strike="noStrike" dirty="0"/>
                        <a:t>okrajšava</a:t>
                      </a:r>
                      <a:endParaRPr lang="sl-SI" sz="2000" b="1" i="0" u="none" strike="noStrike" dirty="0">
                        <a:solidFill>
                          <a:srgbClr val="000000"/>
                        </a:solidFill>
                        <a:latin typeface="Calibri"/>
                      </a:endParaRPr>
                    </a:p>
                  </a:txBody>
                  <a:tcPr marL="9525" marR="9525" marT="9525" marB="0" anchor="b"/>
                </a:tc>
                <a:tc>
                  <a:txBody>
                    <a:bodyPr/>
                    <a:lstStyle/>
                    <a:p>
                      <a:pPr algn="r" fontAlgn="b"/>
                      <a:r>
                        <a:rPr lang="sl-SI" sz="2000" u="none" strike="noStrike"/>
                        <a:t>455</a:t>
                      </a:r>
                      <a:endParaRPr lang="sl-SI" sz="2000" b="0" i="0" u="none" strike="noStrike">
                        <a:solidFill>
                          <a:srgbClr val="000000"/>
                        </a:solidFill>
                        <a:latin typeface="Calibri"/>
                      </a:endParaRPr>
                    </a:p>
                  </a:txBody>
                  <a:tcPr marL="9525" marR="9525" marT="9525" marB="0" anchor="b"/>
                </a:tc>
                <a:tc>
                  <a:txBody>
                    <a:bodyPr/>
                    <a:lstStyle/>
                    <a:p>
                      <a:pPr algn="r" fontAlgn="b"/>
                      <a:endParaRPr lang="sl-SI" sz="2000" b="0" i="0" u="none" strike="noStrike" dirty="0">
                        <a:solidFill>
                          <a:srgbClr val="000000"/>
                        </a:solidFill>
                        <a:latin typeface="Calibri"/>
                      </a:endParaRPr>
                    </a:p>
                  </a:txBody>
                  <a:tcPr marL="9525" marR="9525" marT="9525" marB="0" anchor="b"/>
                </a:tc>
                <a:tc>
                  <a:txBody>
                    <a:bodyPr/>
                    <a:lstStyle/>
                    <a:p>
                      <a:pPr algn="r" fontAlgn="t"/>
                      <a:r>
                        <a:rPr lang="sl-SI" sz="2000" u="none" strike="noStrike" dirty="0"/>
                        <a:t> </a:t>
                      </a:r>
                      <a:endParaRPr lang="sl-SI" sz="2000" b="0" i="0" u="none" strike="noStrike" dirty="0">
                        <a:solidFill>
                          <a:srgbClr val="000000"/>
                        </a:solidFill>
                        <a:latin typeface="Calibri"/>
                      </a:endParaRPr>
                    </a:p>
                  </a:txBody>
                  <a:tcPr marL="9525" marR="9525" marT="9525" marB="0"/>
                </a:tc>
              </a:tr>
              <a:tr h="370840">
                <a:tc>
                  <a:txBody>
                    <a:bodyPr/>
                    <a:lstStyle/>
                    <a:p>
                      <a:pPr algn="r" fontAlgn="b"/>
                      <a:r>
                        <a:rPr lang="sl-SI" sz="2000" b="1" u="none" strike="noStrike" dirty="0"/>
                        <a:t>medmet</a:t>
                      </a:r>
                      <a:endParaRPr lang="sl-SI" sz="2000" b="1" i="0" u="none" strike="noStrike" dirty="0">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l-SI" sz="2000" u="none" strike="noStrike"/>
                        <a:t>29</a:t>
                      </a:r>
                      <a:endParaRPr lang="sl-SI" sz="2000" b="0" i="0" u="none" strike="noStrike">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endParaRPr lang="sl-SI" sz="2000" b="0" i="0" u="none" strike="noStrike" dirty="0">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t"/>
                      <a:r>
                        <a:rPr lang="sl-SI" sz="2000" u="none" strike="noStrike" dirty="0"/>
                        <a:t> </a:t>
                      </a:r>
                      <a:endParaRPr lang="sl-SI" sz="2000" b="0" i="0" u="none" strike="noStrike" dirty="0">
                        <a:solidFill>
                          <a:srgbClr val="000000"/>
                        </a:solidFill>
                        <a:latin typeface="Calibri"/>
                      </a:endParaRPr>
                    </a:p>
                  </a:txBody>
                  <a:tcPr marL="9525" marR="9525" marT="9525" marB="0">
                    <a:lnB w="12700" cap="flat" cmpd="sng" algn="ctr">
                      <a:solidFill>
                        <a:schemeClr val="tx1"/>
                      </a:solidFill>
                      <a:prstDash val="solid"/>
                      <a:round/>
                      <a:headEnd type="none" w="med" len="med"/>
                      <a:tailEnd type="none" w="med" len="med"/>
                    </a:lnB>
                  </a:tcPr>
                </a:tc>
              </a:tr>
              <a:tr h="370840">
                <a:tc>
                  <a:txBody>
                    <a:bodyPr/>
                    <a:lstStyle/>
                    <a:p>
                      <a:pPr algn="r" fontAlgn="b"/>
                      <a:r>
                        <a:rPr lang="sl-SI" sz="2000" u="none" strike="noStrike" dirty="0">
                          <a:solidFill>
                            <a:schemeClr val="bg1"/>
                          </a:solidFill>
                        </a:rPr>
                        <a:t>skupaj</a:t>
                      </a:r>
                      <a:endParaRPr lang="sl-SI" sz="2000" b="0" i="0" u="none" strike="noStrike" dirty="0">
                        <a:solidFill>
                          <a:schemeClr val="bg1"/>
                        </a:solidFill>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tx1"/>
                    </a:solidFill>
                  </a:tcPr>
                </a:tc>
                <a:tc>
                  <a:txBody>
                    <a:bodyPr/>
                    <a:lstStyle/>
                    <a:p>
                      <a:pPr algn="r" fontAlgn="b"/>
                      <a:r>
                        <a:rPr lang="sl-SI" sz="2000" u="none" strike="noStrike" dirty="0">
                          <a:solidFill>
                            <a:schemeClr val="bg1"/>
                          </a:solidFill>
                        </a:rPr>
                        <a:t>100.003</a:t>
                      </a:r>
                      <a:endParaRPr lang="sl-SI" sz="2000" b="0" i="0" u="none" strike="noStrike" dirty="0">
                        <a:solidFill>
                          <a:schemeClr val="bg1"/>
                        </a:solidFill>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tx1"/>
                    </a:solidFill>
                  </a:tcPr>
                </a:tc>
                <a:tc>
                  <a:txBody>
                    <a:bodyPr/>
                    <a:lstStyle/>
                    <a:p>
                      <a:pPr algn="r" fontAlgn="b"/>
                      <a:r>
                        <a:rPr lang="sl-SI" sz="2000" u="none" strike="noStrike" dirty="0">
                          <a:solidFill>
                            <a:schemeClr val="bg1"/>
                          </a:solidFill>
                        </a:rPr>
                        <a:t>16.692</a:t>
                      </a:r>
                      <a:endParaRPr lang="sl-SI" sz="2000" b="0" i="0" u="none" strike="noStrike" dirty="0">
                        <a:solidFill>
                          <a:schemeClr val="bg1"/>
                        </a:solidFill>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tx1"/>
                    </a:solidFill>
                  </a:tcPr>
                </a:tc>
                <a:tc>
                  <a:txBody>
                    <a:bodyPr/>
                    <a:lstStyle/>
                    <a:p>
                      <a:pPr algn="r" fontAlgn="b"/>
                      <a:r>
                        <a:rPr lang="sl-SI" sz="2000" u="none" strike="noStrike" dirty="0">
                          <a:solidFill>
                            <a:schemeClr val="bg1"/>
                          </a:solidFill>
                        </a:rPr>
                        <a:t>71,1</a:t>
                      </a:r>
                      <a:endParaRPr lang="sl-SI" sz="2000" b="0" i="0" u="none" strike="noStrike" dirty="0">
                        <a:solidFill>
                          <a:schemeClr val="bg1"/>
                        </a:solidFill>
                        <a:latin typeface="Calibri"/>
                      </a:endParaRPr>
                    </a:p>
                  </a:txBody>
                  <a:tcPr marL="9525" marR="9525" marT="9525" marB="0" anchor="b">
                    <a:lnT w="12700" cap="flat" cmpd="sng" algn="ctr">
                      <a:solidFill>
                        <a:schemeClr val="tx1"/>
                      </a:solidFill>
                      <a:prstDash val="solid"/>
                      <a:round/>
                      <a:headEnd type="none" w="med" len="med"/>
                      <a:tailEnd type="none" w="med" len="med"/>
                    </a:lnT>
                    <a:solidFill>
                      <a:schemeClr val="tx1"/>
                    </a:solidFill>
                  </a:tcPr>
                </a:tc>
              </a:tr>
            </a:tbl>
          </a:graphicData>
        </a:graphic>
      </p:graphicFrame>
      <p:sp>
        <p:nvSpPr>
          <p:cNvPr id="3" name="Naslov 2"/>
          <p:cNvSpPr>
            <a:spLocks noGrp="1"/>
          </p:cNvSpPr>
          <p:nvPr>
            <p:ph type="title"/>
          </p:nvPr>
        </p:nvSpPr>
        <p:spPr>
          <a:xfrm>
            <a:off x="457200" y="274638"/>
            <a:ext cx="8229600" cy="994122"/>
          </a:xfrm>
        </p:spPr>
        <p:txBody>
          <a:bodyPr/>
          <a:lstStyle/>
          <a:p>
            <a:r>
              <a:rPr lang="sl-SI" dirty="0" smtClean="0"/>
              <a:t>Nekje med tri ...</a:t>
            </a:r>
            <a:endParaRPr lang="sl-SI"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r>
              <a:rPr lang="sl-SI" dirty="0" smtClean="0"/>
              <a:t>in dvaintrideset!</a:t>
            </a:r>
            <a:endParaRPr lang="sl-SI" dirty="0"/>
          </a:p>
        </p:txBody>
      </p:sp>
      <p:pic>
        <p:nvPicPr>
          <p:cNvPr id="4" name="Ograda vsebine 3" descr="Tabela_03.jpg"/>
          <p:cNvPicPr>
            <a:picLocks noGrp="1"/>
          </p:cNvPicPr>
          <p:nvPr>
            <p:ph idx="4294967295"/>
          </p:nvPr>
        </p:nvPicPr>
        <p:blipFill>
          <a:blip r:embed="rId3" cstate="print"/>
          <a:stretch>
            <a:fillRect/>
          </a:stretch>
        </p:blipFill>
        <p:spPr>
          <a:xfrm>
            <a:off x="0" y="1412875"/>
            <a:ext cx="9144000" cy="544512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sl-SI" dirty="0" smtClean="0"/>
              <a:t>Zaključki</a:t>
            </a:r>
            <a:endParaRPr lang="sl-SI" dirty="0"/>
          </a:p>
        </p:txBody>
      </p:sp>
      <p:sp>
        <p:nvSpPr>
          <p:cNvPr id="4" name="Ograda vsebine 3"/>
          <p:cNvSpPr>
            <a:spLocks noGrp="1"/>
          </p:cNvSpPr>
          <p:nvPr>
            <p:ph idx="1"/>
          </p:nvPr>
        </p:nvSpPr>
        <p:spPr>
          <a:xfrm>
            <a:off x="457200" y="1412776"/>
            <a:ext cx="8229600" cy="4713387"/>
          </a:xfrm>
        </p:spPr>
        <p:txBody>
          <a:bodyPr>
            <a:normAutofit fontScale="92500" lnSpcReduction="10000"/>
          </a:bodyPr>
          <a:lstStyle/>
          <a:p>
            <a:r>
              <a:rPr lang="sl-SI" dirty="0" smtClean="0"/>
              <a:t>nabor besednih vrst in njihovih lastnosti v korpusih ima </a:t>
            </a:r>
            <a:r>
              <a:rPr lang="sl-SI" u="sng" dirty="0" smtClean="0"/>
              <a:t>praktično naravo </a:t>
            </a:r>
            <a:r>
              <a:rPr lang="sl-SI" dirty="0" smtClean="0"/>
              <a:t>– za usodnejše jezikoslovne trditve o jeziku je treba raziskati izbrano jezikoslovno témo takó, da zgolj vzamemo v obzir izbrani sistem kategorizacije</a:t>
            </a:r>
          </a:p>
          <a:p>
            <a:r>
              <a:rPr lang="sl-SI" dirty="0" smtClean="0"/>
              <a:t>korpusni nabori oznak to usodo pravzaprav delijo z vsemi oblikoslovnimi opisi – </a:t>
            </a:r>
            <a:r>
              <a:rPr lang="sl-SI" u="sng" dirty="0" smtClean="0"/>
              <a:t>noben ni edini pravi</a:t>
            </a:r>
            <a:r>
              <a:rPr lang="sl-SI" dirty="0" smtClean="0"/>
              <a:t>, gre za premikanje fokusa z uporabo različnih kriterijev pri različnih kategorizacijah za različno rabo: npr. pri poučevanju, korpusnem označevanju, analizi diskurza itd. itd. </a:t>
            </a:r>
            <a:endParaRPr lang="sl-SI"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Alternativi</a:t>
            </a:r>
            <a:endParaRPr lang="sl-SI" dirty="0"/>
          </a:p>
        </p:txBody>
      </p:sp>
      <p:sp>
        <p:nvSpPr>
          <p:cNvPr id="3" name="Ograda vsebine 2"/>
          <p:cNvSpPr>
            <a:spLocks noGrp="1"/>
          </p:cNvSpPr>
          <p:nvPr>
            <p:ph idx="1"/>
          </p:nvPr>
        </p:nvSpPr>
        <p:spPr/>
        <p:txBody>
          <a:bodyPr>
            <a:normAutofit lnSpcReduction="10000"/>
          </a:bodyPr>
          <a:lstStyle/>
          <a:p>
            <a:r>
              <a:rPr lang="sl-SI" dirty="0" smtClean="0"/>
              <a:t>prakse so različne: možno je najti konsenz glede osnovnih besednovrstnih kategorij, ostale razrede pa uvrstiti na en nivo nižje ter uskladiti pedagoško prakso s to shemo zaradi lažjega razumevanja podatkov</a:t>
            </a:r>
          </a:p>
          <a:p>
            <a:r>
              <a:rPr lang="sl-SI" dirty="0" smtClean="0"/>
              <a:t>alternativa je, da se modela še bolj razdružita, s čimer se zmanjša možnost, da bo laični uporabnik napačno razumel razlike med šolsko informacijo in splošnimi jezikovnimi viri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David </a:t>
            </a:r>
            <a:r>
              <a:rPr lang="sl-SI" dirty="0" err="1" smtClean="0"/>
              <a:t>Crystal</a:t>
            </a:r>
            <a:r>
              <a:rPr lang="sl-SI" dirty="0" smtClean="0"/>
              <a:t>: 1967</a:t>
            </a:r>
            <a:endParaRPr lang="sl-SI" dirty="0"/>
          </a:p>
        </p:txBody>
      </p:sp>
      <p:sp>
        <p:nvSpPr>
          <p:cNvPr id="3" name="Ograda vsebine 2"/>
          <p:cNvSpPr>
            <a:spLocks noGrp="1"/>
          </p:cNvSpPr>
          <p:nvPr>
            <p:ph idx="1"/>
          </p:nvPr>
        </p:nvSpPr>
        <p:spPr/>
        <p:txBody>
          <a:bodyPr>
            <a:normAutofit/>
          </a:bodyPr>
          <a:lstStyle/>
          <a:p>
            <a:r>
              <a:rPr lang="sl-SI" dirty="0" smtClean="0"/>
              <a:t>/.../ zaključiti moramo, da so lahko besedne vrste ozke ali široke, kakor narekuje posamezna situacija, in da nobena klasifikacija ni absolutno boljša od druge /.../ različni jezikoslovci bodo za različne namene izdelali bolj ali manj detajlne klasifikacije.</a:t>
            </a:r>
          </a:p>
          <a:p>
            <a:pPr lvl="2"/>
            <a:r>
              <a:rPr lang="sl-SI" dirty="0" smtClean="0"/>
              <a:t>David </a:t>
            </a:r>
            <a:r>
              <a:rPr lang="sl-SI" dirty="0" err="1" smtClean="0"/>
              <a:t>Crystal</a:t>
            </a:r>
            <a:r>
              <a:rPr lang="sl-SI" dirty="0" smtClean="0"/>
              <a:t>: </a:t>
            </a:r>
            <a:r>
              <a:rPr lang="sl-SI" dirty="0" err="1" smtClean="0"/>
              <a:t>English</a:t>
            </a:r>
            <a:r>
              <a:rPr lang="sl-SI" dirty="0" smtClean="0"/>
              <a:t>. </a:t>
            </a:r>
            <a:r>
              <a:rPr lang="sl-SI" i="1" dirty="0" err="1" smtClean="0"/>
              <a:t>Lingua</a:t>
            </a:r>
            <a:r>
              <a:rPr lang="sl-SI" i="1" dirty="0" smtClean="0"/>
              <a:t> 17</a:t>
            </a:r>
            <a:r>
              <a:rPr lang="sl-SI" dirty="0" smtClean="0"/>
              <a:t>. 1967.</a:t>
            </a: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Manning</a:t>
            </a:r>
            <a:r>
              <a:rPr lang="sl-SI" dirty="0" smtClean="0"/>
              <a:t> in </a:t>
            </a:r>
            <a:r>
              <a:rPr lang="sl-SI" dirty="0" err="1" smtClean="0"/>
              <a:t>Schütze</a:t>
            </a:r>
            <a:r>
              <a:rPr lang="sl-SI" dirty="0" smtClean="0"/>
              <a:t>: 1999</a:t>
            </a:r>
            <a:endParaRPr lang="sl-SI" dirty="0"/>
          </a:p>
        </p:txBody>
      </p:sp>
      <p:sp>
        <p:nvSpPr>
          <p:cNvPr id="3" name="Ograda vsebine 2"/>
          <p:cNvSpPr>
            <a:spLocks noGrp="1"/>
          </p:cNvSpPr>
          <p:nvPr>
            <p:ph idx="1"/>
          </p:nvPr>
        </p:nvSpPr>
        <p:spPr/>
        <p:txBody>
          <a:bodyPr/>
          <a:lstStyle/>
          <a:p>
            <a:r>
              <a:rPr lang="sl-SI" dirty="0" smtClean="0"/>
              <a:t>Besedna vrsta je pravzaprav kompleksen pojem, kajti motiviran je z različnih izhodišč, npr. s semantičnega (imenovanega tudi pojmovno), distribucijskega skladenjskega ali oblikoslovnega. Takšna pojmovanja besednih vrst so pogosto v konfliktu.</a:t>
            </a:r>
          </a:p>
          <a:p>
            <a:pPr lvl="2"/>
            <a:r>
              <a:rPr lang="sl-SI" dirty="0" err="1" smtClean="0"/>
              <a:t>Manning</a:t>
            </a:r>
            <a:r>
              <a:rPr lang="sl-SI" dirty="0" smtClean="0"/>
              <a:t> in </a:t>
            </a:r>
            <a:r>
              <a:rPr lang="sl-SI" dirty="0" err="1" smtClean="0"/>
              <a:t>Schütze</a:t>
            </a:r>
            <a:r>
              <a:rPr lang="sl-SI" dirty="0" smtClean="0"/>
              <a:t>: </a:t>
            </a:r>
            <a:r>
              <a:rPr lang="sl-SI" dirty="0" err="1" smtClean="0"/>
              <a:t>Foundations</a:t>
            </a:r>
            <a:r>
              <a:rPr lang="sl-SI" dirty="0" smtClean="0"/>
              <a:t> </a:t>
            </a:r>
            <a:r>
              <a:rPr lang="sl-SI" dirty="0" err="1" smtClean="0"/>
              <a:t>of</a:t>
            </a:r>
            <a:r>
              <a:rPr lang="sl-SI" dirty="0" smtClean="0"/>
              <a:t> </a:t>
            </a:r>
            <a:r>
              <a:rPr lang="sl-SI" dirty="0" err="1" smtClean="0"/>
              <a:t>statistical</a:t>
            </a:r>
            <a:r>
              <a:rPr lang="sl-SI" dirty="0" smtClean="0"/>
              <a:t>  </a:t>
            </a:r>
            <a:r>
              <a:rPr lang="sl-SI" dirty="0" err="1" smtClean="0"/>
              <a:t>natural</a:t>
            </a:r>
            <a:r>
              <a:rPr lang="sl-SI" dirty="0" smtClean="0"/>
              <a:t> </a:t>
            </a:r>
            <a:r>
              <a:rPr lang="sl-SI" dirty="0" err="1" smtClean="0"/>
              <a:t>language</a:t>
            </a:r>
            <a:r>
              <a:rPr lang="sl-SI" dirty="0" smtClean="0"/>
              <a:t> </a:t>
            </a:r>
            <a:r>
              <a:rPr lang="sl-SI" dirty="0" err="1" smtClean="0"/>
              <a:t>processing</a:t>
            </a:r>
            <a:r>
              <a:rPr lang="sl-SI" dirty="0" smtClean="0"/>
              <a:t>. 1999.</a:t>
            </a: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Vrste besed: naloga</a:t>
            </a:r>
            <a:endParaRPr lang="sl-SI" dirty="0"/>
          </a:p>
        </p:txBody>
      </p:sp>
      <p:sp>
        <p:nvSpPr>
          <p:cNvPr id="3" name="Ograda vsebine 2"/>
          <p:cNvSpPr>
            <a:spLocks noGrp="1"/>
          </p:cNvSpPr>
          <p:nvPr>
            <p:ph idx="1"/>
          </p:nvPr>
        </p:nvSpPr>
        <p:spPr/>
        <p:txBody>
          <a:bodyPr/>
          <a:lstStyle/>
          <a:p>
            <a:r>
              <a:rPr lang="sl-SI" u="sng" dirty="0" smtClean="0"/>
              <a:t>vse</a:t>
            </a:r>
            <a:r>
              <a:rPr lang="sl-SI" dirty="0" smtClean="0"/>
              <a:t> besede nekega jezika razdeliti na razrede po izbranih kriterijih</a:t>
            </a:r>
          </a:p>
          <a:p>
            <a:endParaRPr lang="sl-SI" dirty="0" smtClean="0"/>
          </a:p>
          <a:p>
            <a:r>
              <a:rPr lang="sl-SI" dirty="0" smtClean="0"/>
              <a:t>Kaj je beseda?</a:t>
            </a:r>
          </a:p>
          <a:p>
            <a:r>
              <a:rPr lang="sl-SI" dirty="0" smtClean="0"/>
              <a:t>Kaj je razred?</a:t>
            </a:r>
          </a:p>
          <a:p>
            <a:r>
              <a:rPr lang="sl-SI" dirty="0" smtClean="0"/>
              <a:t>Kaj je kriterij?</a:t>
            </a:r>
          </a:p>
          <a:p>
            <a:endParaRPr lang="sl-SI"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Klasifikacija </a:t>
            </a:r>
            <a:r>
              <a:rPr lang="sl-SI" dirty="0" err="1" smtClean="0"/>
              <a:t>vs</a:t>
            </a:r>
            <a:r>
              <a:rPr lang="sl-SI" dirty="0" smtClean="0"/>
              <a:t>. kategorizacija</a:t>
            </a:r>
            <a:endParaRPr lang="sl-SI" dirty="0"/>
          </a:p>
        </p:txBody>
      </p:sp>
      <p:sp>
        <p:nvSpPr>
          <p:cNvPr id="3" name="Ograda vsebine 2"/>
          <p:cNvSpPr>
            <a:spLocks noGrp="1"/>
          </p:cNvSpPr>
          <p:nvPr>
            <p:ph idx="1"/>
          </p:nvPr>
        </p:nvSpPr>
        <p:spPr/>
        <p:txBody>
          <a:bodyPr>
            <a:normAutofit/>
          </a:bodyPr>
          <a:lstStyle/>
          <a:p>
            <a:r>
              <a:rPr lang="sl-SI" sz="3600" dirty="0" smtClean="0"/>
              <a:t>klasifikacija in kategorizacija sta različna koncepta </a:t>
            </a:r>
          </a:p>
          <a:p>
            <a:r>
              <a:rPr lang="sl-SI" sz="3600" dirty="0" smtClean="0"/>
              <a:t>klasifikacija je pripisovanje objektov vnaprej definiranim razredom </a:t>
            </a:r>
          </a:p>
          <a:p>
            <a:r>
              <a:rPr lang="sl-SI" sz="3600" dirty="0" smtClean="0"/>
              <a:t>kategorizacija je začetna identifikacija teh razredov in se torej mora zgoditi pred klasifikacijo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Gručenje</a:t>
            </a:r>
            <a:r>
              <a:rPr lang="sl-SI" dirty="0" smtClean="0"/>
              <a:t> [</a:t>
            </a:r>
            <a:r>
              <a:rPr lang="sl-SI" dirty="0" err="1" smtClean="0"/>
              <a:t>clustering</a:t>
            </a:r>
            <a:r>
              <a:rPr lang="sl-SI" dirty="0" smtClean="0"/>
              <a:t>]</a:t>
            </a:r>
            <a:endParaRPr lang="sl-SI" dirty="0"/>
          </a:p>
        </p:txBody>
      </p:sp>
      <p:pic>
        <p:nvPicPr>
          <p:cNvPr id="4" name="Ograda vsebine 3" descr="Gruca_01.jpg"/>
          <p:cNvPicPr>
            <a:picLocks noGrp="1" noChangeAspect="1"/>
          </p:cNvPicPr>
          <p:nvPr>
            <p:ph idx="1"/>
          </p:nvPr>
        </p:nvPicPr>
        <p:blipFill>
          <a:blip r:embed="rId3" cstate="print"/>
          <a:stretch>
            <a:fillRect/>
          </a:stretch>
        </p:blipFill>
        <p:spPr>
          <a:xfrm>
            <a:off x="476250" y="1658144"/>
            <a:ext cx="8191500" cy="441007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Vreča besed</a:t>
            </a:r>
            <a:endParaRPr lang="sl-SI" dirty="0"/>
          </a:p>
        </p:txBody>
      </p:sp>
      <p:sp>
        <p:nvSpPr>
          <p:cNvPr id="3" name="Ograda vsebine 2"/>
          <p:cNvSpPr>
            <a:spLocks noGrp="1"/>
          </p:cNvSpPr>
          <p:nvPr>
            <p:ph idx="1"/>
          </p:nvPr>
        </p:nvSpPr>
        <p:spPr/>
        <p:txBody>
          <a:bodyPr>
            <a:normAutofit/>
          </a:bodyPr>
          <a:lstStyle/>
          <a:p>
            <a:r>
              <a:rPr lang="sl-SI" dirty="0" smtClean="0"/>
              <a:t>"Vreča besed" </a:t>
            </a:r>
            <a:r>
              <a:rPr lang="sl-SI" i="1" dirty="0" smtClean="0"/>
              <a:t>[</a:t>
            </a:r>
            <a:r>
              <a:rPr lang="en-US" i="1" dirty="0" smtClean="0"/>
              <a:t>bag-of-words</a:t>
            </a:r>
            <a:r>
              <a:rPr lang="sl-SI" i="1" dirty="0" smtClean="0"/>
              <a:t>] </a:t>
            </a:r>
            <a:r>
              <a:rPr lang="sl-SI" dirty="0" smtClean="0"/>
              <a:t>je poenostavljajoči privzeti</a:t>
            </a:r>
            <a:r>
              <a:rPr lang="en-US" dirty="0" smtClean="0"/>
              <a:t> model</a:t>
            </a:r>
            <a:r>
              <a:rPr lang="sl-SI" dirty="0" smtClean="0"/>
              <a:t>, uporabljan pri obdelavi naravnih jezikov in informacijskem poizvedovanju </a:t>
            </a:r>
            <a:r>
              <a:rPr lang="sl-SI" i="1" dirty="0" smtClean="0"/>
              <a:t>[</a:t>
            </a:r>
            <a:r>
              <a:rPr lang="sl-SI" i="1" dirty="0" err="1" smtClean="0"/>
              <a:t>information</a:t>
            </a:r>
            <a:r>
              <a:rPr lang="sl-SI" i="1" dirty="0" smtClean="0"/>
              <a:t> </a:t>
            </a:r>
            <a:r>
              <a:rPr lang="sl-SI" i="1" dirty="0" err="1" smtClean="0"/>
              <a:t>retrieval</a:t>
            </a:r>
            <a:r>
              <a:rPr lang="sl-SI" i="1" dirty="0" smtClean="0"/>
              <a:t>]</a:t>
            </a:r>
            <a:r>
              <a:rPr lang="sl-SI" dirty="0" smtClean="0"/>
              <a:t>.</a:t>
            </a:r>
            <a:r>
              <a:rPr lang="en-US" dirty="0" smtClean="0"/>
              <a:t> </a:t>
            </a:r>
            <a:r>
              <a:rPr lang="sl-SI" dirty="0" smtClean="0"/>
              <a:t>Pri tem modelu je besedilo (npr. stavek ali dokument) predstavljeno kot neurejena zbirka besed, ki ne upošteva niti slovnice niti besednega reda</a:t>
            </a:r>
            <a:r>
              <a:rPr lang="en-US" dirty="0" smtClean="0"/>
              <a:t>.</a:t>
            </a:r>
            <a:endParaRPr lang="sl-SI" dirty="0"/>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3250</TotalTime>
  <Words>1546</Words>
  <Application>Microsoft Office PowerPoint</Application>
  <PresentationFormat>Diaprojekcija na zaslonu (4:3)</PresentationFormat>
  <Paragraphs>548</Paragraphs>
  <Slides>33</Slides>
  <Notes>33</Notes>
  <HiddenSlides>0</HiddenSlides>
  <MMClips>0</MMClips>
  <ScaleCrop>false</ScaleCrop>
  <HeadingPairs>
    <vt:vector size="4" baseType="variant">
      <vt:variant>
        <vt:lpstr>Tema</vt:lpstr>
      </vt:variant>
      <vt:variant>
        <vt:i4>1</vt:i4>
      </vt:variant>
      <vt:variant>
        <vt:lpstr>Naslovi diapozitivov</vt:lpstr>
      </vt:variant>
      <vt:variant>
        <vt:i4>33</vt:i4>
      </vt:variant>
    </vt:vector>
  </HeadingPairs>
  <TitlesOfParts>
    <vt:vector size="34" baseType="lpstr">
      <vt:lpstr>Officeova tema</vt:lpstr>
      <vt:lpstr>Koliko je v slovenskih korpusih besednih vrst, ampak čisto zares?</vt:lpstr>
      <vt:lpstr>Edward Sapir: 1921</vt:lpstr>
      <vt:lpstr>Leonard Bloomfield: 1933</vt:lpstr>
      <vt:lpstr>David Crystal: 1967</vt:lpstr>
      <vt:lpstr>Manning in Schütze: 1999</vt:lpstr>
      <vt:lpstr>Vrste besed: naloga</vt:lpstr>
      <vt:lpstr>Klasifikacija vs. kategorizacija</vt:lpstr>
      <vt:lpstr>Gručenje [clustering]</vt:lpstr>
      <vt:lpstr>Vreča besed</vt:lpstr>
      <vt:lpstr>Malce zgodovine</vt:lpstr>
      <vt:lpstr>Aristotel: 335 pr. n. št.</vt:lpstr>
      <vt:lpstr>Kriteriji</vt:lpstr>
      <vt:lpstr>Slovenščina I</vt:lpstr>
      <vt:lpstr>Skladenjski premik</vt:lpstr>
      <vt:lpstr>Jože Toporišič</vt:lpstr>
      <vt:lpstr>Kriteriji</vt:lpstr>
      <vt:lpstr>Protiskladenjski upor</vt:lpstr>
      <vt:lpstr>Slovenščina II</vt:lpstr>
      <vt:lpstr>Marko Stabej: 2010</vt:lpstr>
      <vt:lpstr>Slovenščina III</vt:lpstr>
      <vt:lpstr>Diapozitiv 21</vt:lpstr>
      <vt:lpstr>"Fleksemsko" izhodišče</vt:lpstr>
      <vt:lpstr>Diapozitiv 23</vt:lpstr>
      <vt:lpstr>Diapozitiv 24</vt:lpstr>
      <vt:lpstr>Slovenščina 2011</vt:lpstr>
      <vt:lpstr>Klasifikacija</vt:lpstr>
      <vt:lpstr>SP – SSKJ </vt:lpstr>
      <vt:lpstr>SP – SSKJ – JOS </vt:lpstr>
      <vt:lpstr>Koliko je ... ?</vt:lpstr>
      <vt:lpstr>Nekje med tri ...</vt:lpstr>
      <vt:lpstr>in dvaintrideset!</vt:lpstr>
      <vt:lpstr>Zaključki</vt:lpstr>
      <vt:lpstr>Alternativi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Koliko je v slovenskih korpusih besednih vrst, ampak čisto zares?</dc:title>
  <cp:lastModifiedBy>-</cp:lastModifiedBy>
  <cp:revision>245</cp:revision>
  <dcterms:modified xsi:type="dcterms:W3CDTF">2011-02-03T16:06:22Z</dcterms:modified>
</cp:coreProperties>
</file>