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89" r:id="rId3"/>
    <p:sldId id="267" r:id="rId4"/>
    <p:sldId id="291" r:id="rId5"/>
    <p:sldId id="292" r:id="rId6"/>
    <p:sldId id="293" r:id="rId7"/>
    <p:sldId id="281" r:id="rId8"/>
    <p:sldId id="269" r:id="rId9"/>
    <p:sldId id="299" r:id="rId10"/>
    <p:sldId id="303" r:id="rId11"/>
    <p:sldId id="262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14" r:id="rId21"/>
    <p:sldId id="321" r:id="rId22"/>
    <p:sldId id="320" r:id="rId23"/>
    <p:sldId id="322" r:id="rId24"/>
    <p:sldId id="323" r:id="rId25"/>
    <p:sldId id="325" r:id="rId26"/>
    <p:sldId id="326" r:id="rId27"/>
    <p:sldId id="327" r:id="rId28"/>
    <p:sldId id="316" r:id="rId29"/>
    <p:sldId id="342" r:id="rId30"/>
    <p:sldId id="317" r:id="rId31"/>
    <p:sldId id="343" r:id="rId32"/>
    <p:sldId id="318" r:id="rId33"/>
    <p:sldId id="319" r:id="rId34"/>
    <p:sldId id="345" r:id="rId35"/>
    <p:sldId id="341" r:id="rId36"/>
    <p:sldId id="328" r:id="rId37"/>
    <p:sldId id="329" r:id="rId38"/>
    <p:sldId id="330" r:id="rId39"/>
    <p:sldId id="346" r:id="rId40"/>
    <p:sldId id="340" r:id="rId4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DC89"/>
    <a:srgbClr val="D4F0E1"/>
    <a:srgbClr val="D3EBED"/>
    <a:srgbClr val="6FDBF2"/>
    <a:srgbClr val="5DB7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rednji slog 3 – 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61" autoAdjust="0"/>
  </p:normalViewPr>
  <p:slideViewPr>
    <p:cSldViewPr snapToGrid="0" snapToObjects="1">
      <p:cViewPr>
        <p:scale>
          <a:sx n="70" d="100"/>
          <a:sy n="70" d="100"/>
        </p:scale>
        <p:origin x="-217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orabnik\Documents\TROJINA\NOVA%20DIDAKTIKA\ANKETA\U&#269;itelji\REZULTATI\grafi-ponoteni\prof-GRAFI_KK29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orabnik\Documents\TROJINA\NOVA%20DIDAKTIKA\ANKETA\U&#269;enci\Rezultati\grafi-ucenci_NOVI-K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orabnik\Documents\TROJINA\NOVA%20DIDAKTIKA\ANKETA\U&#269;itelji\REZULTATI\grafi-ponoteni\prof-GRAFI_KK29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v>15</c:v>
          </c:tx>
          <c:spPr>
            <a:solidFill>
              <a:schemeClr val="accent1">
                <a:lumMod val="25000"/>
              </a:schemeClr>
            </a:solidFill>
          </c:spPr>
          <c:cat>
            <c:strRef>
              <c:f>Sheet2!$A$522:$A$524</c:f>
              <c:strCache>
                <c:ptCount val="3"/>
                <c:pt idx="0">
                  <c:v>Brez odgovora</c:v>
                </c:pt>
                <c:pt idx="1">
                  <c:v>Da</c:v>
                </c:pt>
                <c:pt idx="2">
                  <c:v>Ne</c:v>
                </c:pt>
              </c:strCache>
            </c:strRef>
          </c:cat>
          <c:val>
            <c:numRef>
              <c:f>Sheet2!$B$522:$B$524</c:f>
              <c:numCache>
                <c:formatCode>General</c:formatCode>
                <c:ptCount val="3"/>
                <c:pt idx="0">
                  <c:v>3.7</c:v>
                </c:pt>
                <c:pt idx="1">
                  <c:v>81.900000000000006</c:v>
                </c:pt>
                <c:pt idx="2">
                  <c:v>14.5</c:v>
                </c:pt>
              </c:numCache>
            </c:numRef>
          </c:val>
        </c:ser>
        <c:axId val="62188928"/>
        <c:axId val="62243968"/>
      </c:barChart>
      <c:catAx>
        <c:axId val="621889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sl-SI" sz="1800" baseline="0"/>
            </a:pPr>
            <a:endParaRPr lang="sl-SI"/>
          </a:p>
        </c:txPr>
        <c:crossAx val="62243968"/>
        <c:crosses val="autoZero"/>
        <c:auto val="1"/>
        <c:lblAlgn val="ctr"/>
        <c:lblOffset val="100"/>
      </c:catAx>
      <c:valAx>
        <c:axId val="62243968"/>
        <c:scaling>
          <c:orientation val="minMax"/>
          <c:max val="10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sl-SI" sz="1300" baseline="0"/>
            </a:pPr>
            <a:endParaRPr lang="sl-SI"/>
          </a:p>
        </c:txPr>
        <c:crossAx val="62188928"/>
        <c:crosses val="autoZero"/>
        <c:crossBetween val="between"/>
        <c:dispUnits>
          <c:builtInUnit val="hundreds"/>
        </c:dispUnits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25000"/>
              </a:schemeClr>
            </a:solidFill>
          </c:spPr>
          <c:val>
            <c:numRef>
              <c:f>'Sheet1 (2)'!$E$222:$E$227</c:f>
              <c:numCache>
                <c:formatCode>General</c:formatCode>
                <c:ptCount val="6"/>
                <c:pt idx="0">
                  <c:v>2.1</c:v>
                </c:pt>
                <c:pt idx="1">
                  <c:v>5.5</c:v>
                </c:pt>
                <c:pt idx="2">
                  <c:v>15</c:v>
                </c:pt>
                <c:pt idx="3">
                  <c:v>30</c:v>
                </c:pt>
                <c:pt idx="4">
                  <c:v>35.5</c:v>
                </c:pt>
                <c:pt idx="5">
                  <c:v>12</c:v>
                </c:pt>
              </c:numCache>
            </c:numRef>
          </c:val>
        </c:ser>
        <c:axId val="61762944"/>
        <c:axId val="61768832"/>
      </c:barChart>
      <c:catAx>
        <c:axId val="61762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sl-SI" sz="1400" baseline="0"/>
            </a:pPr>
            <a:endParaRPr lang="sl-SI"/>
          </a:p>
        </c:txPr>
        <c:crossAx val="61768832"/>
        <c:crosses val="autoZero"/>
        <c:auto val="1"/>
        <c:lblAlgn val="ctr"/>
        <c:lblOffset val="100"/>
      </c:catAx>
      <c:valAx>
        <c:axId val="61768832"/>
        <c:scaling>
          <c:orientation val="minMax"/>
          <c:max val="50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lang="sl-SI" sz="1300" baseline="0"/>
            </a:pPr>
            <a:endParaRPr lang="sl-SI"/>
          </a:p>
        </c:txPr>
        <c:crossAx val="61762944"/>
        <c:crosses val="autoZero"/>
        <c:crossBetween val="between"/>
        <c:dispUnits>
          <c:builtInUnit val="hundreds"/>
        </c:dispUnits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v>17</c:v>
          </c:tx>
          <c:spPr>
            <a:solidFill>
              <a:schemeClr val="accent1">
                <a:lumMod val="25000"/>
              </a:schemeClr>
            </a:solidFill>
          </c:spPr>
          <c:cat>
            <c:strRef>
              <c:f>Sheet2!$A$540:$A$542</c:f>
              <c:strCache>
                <c:ptCount val="3"/>
                <c:pt idx="0">
                  <c:v>Brez odgovora</c:v>
                </c:pt>
                <c:pt idx="1">
                  <c:v>Da</c:v>
                </c:pt>
                <c:pt idx="2">
                  <c:v>Ne</c:v>
                </c:pt>
              </c:strCache>
            </c:strRef>
          </c:cat>
          <c:val>
            <c:numRef>
              <c:f>Sheet2!$B$540:$B$542</c:f>
              <c:numCache>
                <c:formatCode>General</c:formatCode>
                <c:ptCount val="3"/>
                <c:pt idx="0">
                  <c:v>3.6</c:v>
                </c:pt>
                <c:pt idx="1">
                  <c:v>84.8</c:v>
                </c:pt>
                <c:pt idx="2">
                  <c:v>11.6</c:v>
                </c:pt>
              </c:numCache>
            </c:numRef>
          </c:val>
        </c:ser>
        <c:axId val="61786368"/>
        <c:axId val="62119936"/>
      </c:barChart>
      <c:catAx>
        <c:axId val="617863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sl-SI" sz="1500" baseline="0"/>
            </a:pPr>
            <a:endParaRPr lang="sl-SI"/>
          </a:p>
        </c:txPr>
        <c:crossAx val="62119936"/>
        <c:crosses val="autoZero"/>
        <c:auto val="1"/>
        <c:lblAlgn val="ctr"/>
        <c:lblOffset val="100"/>
      </c:catAx>
      <c:valAx>
        <c:axId val="62119936"/>
        <c:scaling>
          <c:orientation val="minMax"/>
          <c:max val="10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sl-SI" sz="1300" baseline="0"/>
            </a:pPr>
            <a:endParaRPr lang="sl-SI"/>
          </a:p>
        </c:txPr>
        <c:crossAx val="61786368"/>
        <c:crosses val="autoZero"/>
        <c:crossBetween val="between"/>
        <c:dispUnits>
          <c:builtInUnit val="hundreds"/>
        </c:dispUnits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990F5-0300-524A-BFA1-57B1986F53B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</dgm:pt>
    <dgm:pt modelId="{61CD0BE6-EA67-B947-9AA3-AE3D54D273BC}">
      <dgm:prSet phldrT="[Text]" custT="1"/>
      <dgm:spPr>
        <a:solidFill>
          <a:schemeClr val="accent5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b="0" dirty="0" err="1" smtClean="0">
              <a:solidFill>
                <a:schemeClr val="tx1"/>
              </a:solidFill>
            </a:rPr>
            <a:t>Analiza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obstoječih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virov</a:t>
          </a:r>
          <a:endParaRPr lang="en-US" sz="2000" b="0" dirty="0">
            <a:solidFill>
              <a:schemeClr val="tx1"/>
            </a:solidFill>
          </a:endParaRPr>
        </a:p>
      </dgm:t>
    </dgm:pt>
    <dgm:pt modelId="{42782112-D80C-4048-89A4-7DB118A44B94}" type="parTrans" cxnId="{203EAFEF-E2B4-454D-8EF5-A682B2F1F8C2}">
      <dgm:prSet/>
      <dgm:spPr/>
      <dgm:t>
        <a:bodyPr/>
        <a:lstStyle/>
        <a:p>
          <a:endParaRPr lang="en-US"/>
        </a:p>
      </dgm:t>
    </dgm:pt>
    <dgm:pt modelId="{E84F05BB-E582-DD48-B9A9-DF96BF0B710E}" type="sibTrans" cxnId="{203EAFEF-E2B4-454D-8EF5-A682B2F1F8C2}">
      <dgm:prSet/>
      <dgm:spPr/>
      <dgm:t>
        <a:bodyPr/>
        <a:lstStyle/>
        <a:p>
          <a:endParaRPr lang="en-US"/>
        </a:p>
      </dgm:t>
    </dgm:pt>
    <dgm:pt modelId="{4DB3F103-3286-B44A-8FE3-0DD8CDA3472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Izdelava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kazala</a:t>
          </a:r>
          <a:r>
            <a:rPr lang="en-US" sz="2000" dirty="0" smtClean="0">
              <a:solidFill>
                <a:schemeClr val="tx1"/>
              </a:solidFill>
            </a:rPr>
            <a:t> (</a:t>
          </a:r>
          <a:r>
            <a:rPr lang="en-US" sz="2000" dirty="0" err="1" smtClean="0">
              <a:solidFill>
                <a:schemeClr val="tx1"/>
              </a:solidFill>
            </a:rPr>
            <a:t>nabor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problemov</a:t>
          </a:r>
          <a:r>
            <a:rPr lang="en-US" sz="2000" dirty="0" smtClean="0">
              <a:solidFill>
                <a:schemeClr val="tx1"/>
              </a:solidFill>
            </a:rPr>
            <a:t>)</a:t>
          </a:r>
          <a:endParaRPr lang="en-US" sz="2000" dirty="0">
            <a:solidFill>
              <a:schemeClr val="tx1"/>
            </a:solidFill>
          </a:endParaRPr>
        </a:p>
      </dgm:t>
    </dgm:pt>
    <dgm:pt modelId="{4BB1A4C2-6460-A649-BA29-1AAEFBAFD8F1}" type="parTrans" cxnId="{E3D0196B-D824-BE4A-8083-311A8C589CDC}">
      <dgm:prSet/>
      <dgm:spPr/>
      <dgm:t>
        <a:bodyPr/>
        <a:lstStyle/>
        <a:p>
          <a:endParaRPr lang="en-US"/>
        </a:p>
      </dgm:t>
    </dgm:pt>
    <dgm:pt modelId="{0A38E7D4-985B-014A-A202-DB402B1B924E}" type="sibTrans" cxnId="{E3D0196B-D824-BE4A-8083-311A8C589CDC}">
      <dgm:prSet/>
      <dgm:spPr/>
      <dgm:t>
        <a:bodyPr/>
        <a:lstStyle/>
        <a:p>
          <a:endParaRPr lang="en-US"/>
        </a:p>
      </dgm:t>
    </dgm:pt>
    <dgm:pt modelId="{21E89FBF-08F8-AD49-9DEC-C09FBA3E4BC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Izbira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platforme</a:t>
          </a:r>
          <a:r>
            <a:rPr lang="en-US" sz="2000" dirty="0" smtClean="0">
              <a:solidFill>
                <a:schemeClr val="tx1"/>
              </a:solidFill>
            </a:rPr>
            <a:t> (</a:t>
          </a:r>
          <a:r>
            <a:rPr lang="sl-SI" sz="2000" dirty="0" smtClean="0">
              <a:solidFill>
                <a:schemeClr val="tx1"/>
              </a:solidFill>
            </a:rPr>
            <a:t>oblikovanje </a:t>
          </a:r>
          <a:r>
            <a:rPr lang="en-US" sz="2000" dirty="0" err="1" smtClean="0">
              <a:solidFill>
                <a:schemeClr val="tx1"/>
              </a:solidFill>
            </a:rPr>
            <a:t>spletne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sl-SI" sz="2000" dirty="0" smtClean="0">
              <a:solidFill>
                <a:schemeClr val="tx1"/>
              </a:solidFill>
            </a:rPr>
            <a:t>podobe</a:t>
          </a:r>
          <a:r>
            <a:rPr lang="en-US" sz="2000" dirty="0" smtClean="0">
              <a:solidFill>
                <a:schemeClr val="tx1"/>
              </a:solidFill>
            </a:rPr>
            <a:t>)</a:t>
          </a:r>
          <a:endParaRPr lang="en-US" sz="2000" dirty="0">
            <a:solidFill>
              <a:schemeClr val="tx1"/>
            </a:solidFill>
          </a:endParaRPr>
        </a:p>
      </dgm:t>
    </dgm:pt>
    <dgm:pt modelId="{95025118-FEB3-DA4B-9CB2-49E81576DB5D}" type="parTrans" cxnId="{7ECF3855-ADC2-F245-A6BE-9783CEB15D1B}">
      <dgm:prSet/>
      <dgm:spPr/>
      <dgm:t>
        <a:bodyPr/>
        <a:lstStyle/>
        <a:p>
          <a:endParaRPr lang="en-US"/>
        </a:p>
      </dgm:t>
    </dgm:pt>
    <dgm:pt modelId="{8304EC61-6C7E-064F-B55D-7B2D1153150A}" type="sibTrans" cxnId="{7ECF3855-ADC2-F245-A6BE-9783CEB15D1B}">
      <dgm:prSet/>
      <dgm:spPr/>
      <dgm:t>
        <a:bodyPr/>
        <a:lstStyle/>
        <a:p>
          <a:endParaRPr lang="en-US"/>
        </a:p>
      </dgm:t>
    </dgm:pt>
    <dgm:pt modelId="{8B58ED50-EDFB-304C-AFEE-63F7B779948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I</a:t>
          </a:r>
          <a:r>
            <a:rPr lang="en-US" sz="2000" dirty="0" err="1" smtClean="0">
              <a:solidFill>
                <a:schemeClr val="tx1"/>
              </a:solidFill>
            </a:rPr>
            <a:t>zdelava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vzorčnih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gesel</a:t>
          </a:r>
          <a:endParaRPr lang="en-US" sz="2000" dirty="0">
            <a:solidFill>
              <a:schemeClr val="tx1"/>
            </a:solidFill>
          </a:endParaRPr>
        </a:p>
      </dgm:t>
    </dgm:pt>
    <dgm:pt modelId="{29BBA1D0-32A2-994E-A328-F7C6410B8D3F}" type="parTrans" cxnId="{D6742100-AF8A-864E-BEFD-16BAF77110A7}">
      <dgm:prSet/>
      <dgm:spPr/>
      <dgm:t>
        <a:bodyPr/>
        <a:lstStyle/>
        <a:p>
          <a:endParaRPr lang="en-US"/>
        </a:p>
      </dgm:t>
    </dgm:pt>
    <dgm:pt modelId="{1B33B610-6106-7448-9FE9-A958C96FC922}" type="sibTrans" cxnId="{D6742100-AF8A-864E-BEFD-16BAF77110A7}">
      <dgm:prSet/>
      <dgm:spPr/>
      <dgm:t>
        <a:bodyPr/>
        <a:lstStyle/>
        <a:p>
          <a:endParaRPr lang="en-US"/>
        </a:p>
      </dgm:t>
    </dgm:pt>
    <dgm:pt modelId="{3A252110-8B1F-3E49-AFEF-3B3C57FA464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Navodila za avtorje</a:t>
          </a:r>
          <a:endParaRPr lang="en-US" sz="2000" dirty="0">
            <a:solidFill>
              <a:schemeClr val="tx1"/>
            </a:solidFill>
          </a:endParaRPr>
        </a:p>
      </dgm:t>
    </dgm:pt>
    <dgm:pt modelId="{9C3C4E1F-B21B-6E46-8294-E82265D90374}" type="parTrans" cxnId="{20760D2E-35F5-7D4D-83ED-E8EA5EE9FC2D}">
      <dgm:prSet/>
      <dgm:spPr/>
      <dgm:t>
        <a:bodyPr/>
        <a:lstStyle/>
        <a:p>
          <a:endParaRPr lang="en-US"/>
        </a:p>
      </dgm:t>
    </dgm:pt>
    <dgm:pt modelId="{4D77F167-A73D-0F40-ACA5-2F6DA13F80D3}" type="sibTrans" cxnId="{20760D2E-35F5-7D4D-83ED-E8EA5EE9FC2D}">
      <dgm:prSet/>
      <dgm:spPr/>
      <dgm:t>
        <a:bodyPr/>
        <a:lstStyle/>
        <a:p>
          <a:endParaRPr lang="en-US"/>
        </a:p>
      </dgm:t>
    </dgm:pt>
    <dgm:pt modelId="{55DD0791-7575-8847-A130-12E029DC179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Izdelava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poglavij</a:t>
          </a:r>
          <a:endParaRPr lang="en-US" sz="2000" dirty="0">
            <a:solidFill>
              <a:schemeClr val="tx1"/>
            </a:solidFill>
          </a:endParaRPr>
        </a:p>
      </dgm:t>
    </dgm:pt>
    <dgm:pt modelId="{EBE105BE-4314-D44E-9864-9BDAB759B937}" type="parTrans" cxnId="{303D35CE-85B4-F143-8BCA-2953D4D8882B}">
      <dgm:prSet/>
      <dgm:spPr/>
      <dgm:t>
        <a:bodyPr/>
        <a:lstStyle/>
        <a:p>
          <a:endParaRPr lang="en-US"/>
        </a:p>
      </dgm:t>
    </dgm:pt>
    <dgm:pt modelId="{DB104685-5722-9D4D-B5EE-36A3DA0AB14A}" type="sibTrans" cxnId="{303D35CE-85B4-F143-8BCA-2953D4D8882B}">
      <dgm:prSet/>
      <dgm:spPr/>
      <dgm:t>
        <a:bodyPr/>
        <a:lstStyle/>
        <a:p>
          <a:endParaRPr lang="en-US"/>
        </a:p>
      </dgm:t>
    </dgm:pt>
    <dgm:pt modelId="{BEBD2668-8217-6F4B-A5C8-22CE26B26C7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Usklajevanje</a:t>
          </a:r>
          <a:r>
            <a:rPr lang="en-US" sz="2000" dirty="0" smtClean="0">
              <a:solidFill>
                <a:schemeClr val="tx1"/>
              </a:solidFill>
            </a:rPr>
            <a:t> s </a:t>
          </a:r>
          <a:r>
            <a:rPr lang="en-US" sz="2000" dirty="0" err="1" smtClean="0">
              <a:solidFill>
                <a:schemeClr val="tx1"/>
              </a:solidFill>
            </a:rPr>
            <a:t>slogovnim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priročnikom</a:t>
          </a:r>
          <a:endParaRPr lang="en-US" sz="2000" dirty="0">
            <a:solidFill>
              <a:schemeClr val="tx1"/>
            </a:solidFill>
          </a:endParaRPr>
        </a:p>
      </dgm:t>
    </dgm:pt>
    <dgm:pt modelId="{DA456B84-2F59-714C-9B32-5305372AD3E8}" type="parTrans" cxnId="{CBD0CFB1-E049-2F4D-9F50-D3E94EBB7001}">
      <dgm:prSet/>
      <dgm:spPr/>
      <dgm:t>
        <a:bodyPr/>
        <a:lstStyle/>
        <a:p>
          <a:endParaRPr lang="en-US"/>
        </a:p>
      </dgm:t>
    </dgm:pt>
    <dgm:pt modelId="{2DF79A28-6F8F-314D-BDCD-DD85BEF5F368}" type="sibTrans" cxnId="{CBD0CFB1-E049-2F4D-9F50-D3E94EBB7001}">
      <dgm:prSet/>
      <dgm:spPr/>
      <dgm:t>
        <a:bodyPr/>
        <a:lstStyle/>
        <a:p>
          <a:endParaRPr lang="en-US"/>
        </a:p>
      </dgm:t>
    </dgm:pt>
    <dgm:pt modelId="{400D83B8-8712-4C75-9D7D-ACEA51A46A0E}">
      <dgm:prSet/>
      <dgm:spPr/>
      <dgm:t>
        <a:bodyPr/>
        <a:lstStyle/>
        <a:p>
          <a:endParaRPr lang="sl-SI"/>
        </a:p>
      </dgm:t>
    </dgm:pt>
    <dgm:pt modelId="{255C5A16-3EA5-4622-A76F-247D0E7F4739}" type="parTrans" cxnId="{68F7FE01-BBAE-4034-A7B9-5795DA2EC172}">
      <dgm:prSet/>
      <dgm:spPr/>
      <dgm:t>
        <a:bodyPr/>
        <a:lstStyle/>
        <a:p>
          <a:endParaRPr lang="sl-SI"/>
        </a:p>
      </dgm:t>
    </dgm:pt>
    <dgm:pt modelId="{8C2FEF1F-A1A0-48E6-BEEB-924EB13B6A0B}" type="sibTrans" cxnId="{68F7FE01-BBAE-4034-A7B9-5795DA2EC172}">
      <dgm:prSet/>
      <dgm:spPr/>
      <dgm:t>
        <a:bodyPr/>
        <a:lstStyle/>
        <a:p>
          <a:endParaRPr lang="sl-SI"/>
        </a:p>
      </dgm:t>
    </dgm:pt>
    <dgm:pt modelId="{54864289-B7B7-498E-B17D-4946B42950FC}">
      <dgm:prSet custT="1"/>
      <dgm:spPr/>
      <dgm:t>
        <a:bodyPr/>
        <a:lstStyle/>
        <a:p>
          <a:r>
            <a:rPr lang="sl-SI" sz="1800" dirty="0" smtClean="0"/>
            <a:t>Testiranja v šolah</a:t>
          </a:r>
          <a:endParaRPr lang="sl-SI" sz="1800" dirty="0"/>
        </a:p>
      </dgm:t>
    </dgm:pt>
    <dgm:pt modelId="{E65547EE-57BB-47BA-A857-0B2A112C8BA7}" type="parTrans" cxnId="{40688DE3-2D04-44E1-A47E-083EF76E5092}">
      <dgm:prSet/>
      <dgm:spPr/>
      <dgm:t>
        <a:bodyPr/>
        <a:lstStyle/>
        <a:p>
          <a:endParaRPr lang="sl-SI"/>
        </a:p>
      </dgm:t>
    </dgm:pt>
    <dgm:pt modelId="{AF07D030-E34A-4F5F-80E9-8EDEDEB35778}" type="sibTrans" cxnId="{40688DE3-2D04-44E1-A47E-083EF76E5092}">
      <dgm:prSet/>
      <dgm:spPr/>
      <dgm:t>
        <a:bodyPr/>
        <a:lstStyle/>
        <a:p>
          <a:endParaRPr lang="sl-SI"/>
        </a:p>
      </dgm:t>
    </dgm:pt>
    <dgm:pt modelId="{1C1D4890-8083-4AEC-AC3E-AF100A473BCF}">
      <dgm:prSet custT="1"/>
      <dgm:spPr>
        <a:solidFill>
          <a:schemeClr val="accent5"/>
        </a:solidFill>
      </dgm:spPr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Zaključek - objava spletnega portala</a:t>
          </a:r>
          <a:endParaRPr lang="sl-SI" sz="2000" dirty="0">
            <a:solidFill>
              <a:schemeClr val="tx1"/>
            </a:solidFill>
          </a:endParaRPr>
        </a:p>
      </dgm:t>
    </dgm:pt>
    <dgm:pt modelId="{569F2B4D-8FB2-4A64-B1A2-B4C3F043CD7A}" type="parTrans" cxnId="{17EA887C-95F5-4DD6-8A80-4D5C16650308}">
      <dgm:prSet/>
      <dgm:spPr/>
      <dgm:t>
        <a:bodyPr/>
        <a:lstStyle/>
        <a:p>
          <a:endParaRPr lang="sl-SI"/>
        </a:p>
      </dgm:t>
    </dgm:pt>
    <dgm:pt modelId="{0998B6CF-C2FD-4F6B-81FE-FCBBE636BEE1}" type="sibTrans" cxnId="{17EA887C-95F5-4DD6-8A80-4D5C16650308}">
      <dgm:prSet/>
      <dgm:spPr/>
      <dgm:t>
        <a:bodyPr/>
        <a:lstStyle/>
        <a:p>
          <a:endParaRPr lang="sl-SI"/>
        </a:p>
      </dgm:t>
    </dgm:pt>
    <dgm:pt modelId="{FBF03F5D-2A62-CD44-A245-B17D56A80BDD}" type="pres">
      <dgm:prSet presAssocID="{919990F5-0300-524A-BFA1-57B1986F53B2}" presName="linear" presStyleCnt="0">
        <dgm:presLayoutVars>
          <dgm:dir/>
          <dgm:animLvl val="lvl"/>
          <dgm:resizeHandles val="exact"/>
        </dgm:presLayoutVars>
      </dgm:prSet>
      <dgm:spPr/>
    </dgm:pt>
    <dgm:pt modelId="{75888B37-0B83-D846-B2F5-78520EE1890D}" type="pres">
      <dgm:prSet presAssocID="{61CD0BE6-EA67-B947-9AA3-AE3D54D273BC}" presName="parentLin" presStyleCnt="0"/>
      <dgm:spPr/>
    </dgm:pt>
    <dgm:pt modelId="{2B5621BF-BE51-0B42-B146-430D0AAD7DFB}" type="pres">
      <dgm:prSet presAssocID="{61CD0BE6-EA67-B947-9AA3-AE3D54D273BC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C4346014-3E26-9745-A051-84BEE6F19BF3}" type="pres">
      <dgm:prSet presAssocID="{61CD0BE6-EA67-B947-9AA3-AE3D54D273B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40800-0444-2D4E-B826-F55D11F5E349}" type="pres">
      <dgm:prSet presAssocID="{61CD0BE6-EA67-B947-9AA3-AE3D54D273BC}" presName="negativeSpace" presStyleCnt="0"/>
      <dgm:spPr/>
    </dgm:pt>
    <dgm:pt modelId="{984E990C-8ABB-2541-B579-3D35A67F47D2}" type="pres">
      <dgm:prSet presAssocID="{61CD0BE6-EA67-B947-9AA3-AE3D54D273BC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2E048E9-438C-2E44-9139-A85546ABE5BF}" type="pres">
      <dgm:prSet presAssocID="{E84F05BB-E582-DD48-B9A9-DF96BF0B710E}" presName="spaceBetweenRectangles" presStyleCnt="0"/>
      <dgm:spPr/>
    </dgm:pt>
    <dgm:pt modelId="{90A582DA-914B-A741-BE45-88CD1AC40DF2}" type="pres">
      <dgm:prSet presAssocID="{4DB3F103-3286-B44A-8FE3-0DD8CDA34725}" presName="parentLin" presStyleCnt="0"/>
      <dgm:spPr/>
    </dgm:pt>
    <dgm:pt modelId="{1572AAD7-91DE-1B42-9C09-499DF1B8CD01}" type="pres">
      <dgm:prSet presAssocID="{4DB3F103-3286-B44A-8FE3-0DD8CDA34725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1D985324-6120-8047-BA7B-F9121027B9BE}" type="pres">
      <dgm:prSet presAssocID="{4DB3F103-3286-B44A-8FE3-0DD8CDA3472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C6197-E44B-144C-BFCF-8574B2BA3318}" type="pres">
      <dgm:prSet presAssocID="{4DB3F103-3286-B44A-8FE3-0DD8CDA34725}" presName="negativeSpace" presStyleCnt="0"/>
      <dgm:spPr/>
    </dgm:pt>
    <dgm:pt modelId="{B17C9694-5F89-E541-8713-D51CDF4F0BA2}" type="pres">
      <dgm:prSet presAssocID="{4DB3F103-3286-B44A-8FE3-0DD8CDA34725}" presName="childText" presStyleLbl="conFgAcc1" presStyleIdx="1" presStyleCnt="8">
        <dgm:presLayoutVars>
          <dgm:bulletEnabled val="1"/>
        </dgm:presLayoutVars>
      </dgm:prSet>
      <dgm:spPr/>
    </dgm:pt>
    <dgm:pt modelId="{6E506619-0239-D244-9E2F-92FE5DA2DF68}" type="pres">
      <dgm:prSet presAssocID="{0A38E7D4-985B-014A-A202-DB402B1B924E}" presName="spaceBetweenRectangles" presStyleCnt="0"/>
      <dgm:spPr/>
    </dgm:pt>
    <dgm:pt modelId="{BF121850-1ABC-F34E-89C9-C54750DF5FEC}" type="pres">
      <dgm:prSet presAssocID="{21E89FBF-08F8-AD49-9DEC-C09FBA3E4BCA}" presName="parentLin" presStyleCnt="0"/>
      <dgm:spPr/>
    </dgm:pt>
    <dgm:pt modelId="{965EA1E4-FFC6-F046-9AD9-22C8E3FCF162}" type="pres">
      <dgm:prSet presAssocID="{21E89FBF-08F8-AD49-9DEC-C09FBA3E4BCA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2F4365D8-0675-D54B-8390-2EBA3DEFEE65}" type="pres">
      <dgm:prSet presAssocID="{21E89FBF-08F8-AD49-9DEC-C09FBA3E4BC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DA038-55D7-C942-8F5D-0494E1A2B591}" type="pres">
      <dgm:prSet presAssocID="{21E89FBF-08F8-AD49-9DEC-C09FBA3E4BCA}" presName="negativeSpace" presStyleCnt="0"/>
      <dgm:spPr/>
    </dgm:pt>
    <dgm:pt modelId="{28CE4069-2E44-6C4B-8D18-7043D0C956B8}" type="pres">
      <dgm:prSet presAssocID="{21E89FBF-08F8-AD49-9DEC-C09FBA3E4BCA}" presName="childText" presStyleLbl="conFgAcc1" presStyleIdx="2" presStyleCnt="8">
        <dgm:presLayoutVars>
          <dgm:bulletEnabled val="1"/>
        </dgm:presLayoutVars>
      </dgm:prSet>
      <dgm:spPr/>
    </dgm:pt>
    <dgm:pt modelId="{5401DDEC-31AC-C444-9344-5B98DBC7233B}" type="pres">
      <dgm:prSet presAssocID="{8304EC61-6C7E-064F-B55D-7B2D1153150A}" presName="spaceBetweenRectangles" presStyleCnt="0"/>
      <dgm:spPr/>
    </dgm:pt>
    <dgm:pt modelId="{18DFC654-711B-9E47-8846-FBA66DA67E0A}" type="pres">
      <dgm:prSet presAssocID="{8B58ED50-EDFB-304C-AFEE-63F7B779948A}" presName="parentLin" presStyleCnt="0"/>
      <dgm:spPr/>
    </dgm:pt>
    <dgm:pt modelId="{7819F51E-49B5-5E42-9617-68DF8F300DB4}" type="pres">
      <dgm:prSet presAssocID="{8B58ED50-EDFB-304C-AFEE-63F7B779948A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412BF8CC-5D30-0745-9C35-45726B67F47C}" type="pres">
      <dgm:prSet presAssocID="{8B58ED50-EDFB-304C-AFEE-63F7B779948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82B67-29F4-B145-98C3-3DE7BB9A9DE2}" type="pres">
      <dgm:prSet presAssocID="{8B58ED50-EDFB-304C-AFEE-63F7B779948A}" presName="negativeSpace" presStyleCnt="0"/>
      <dgm:spPr/>
    </dgm:pt>
    <dgm:pt modelId="{0B42770F-5D20-5E4B-BA74-8827359FB739}" type="pres">
      <dgm:prSet presAssocID="{8B58ED50-EDFB-304C-AFEE-63F7B779948A}" presName="childText" presStyleLbl="conFgAcc1" presStyleIdx="3" presStyleCnt="8">
        <dgm:presLayoutVars>
          <dgm:bulletEnabled val="1"/>
        </dgm:presLayoutVars>
      </dgm:prSet>
      <dgm:spPr/>
    </dgm:pt>
    <dgm:pt modelId="{CEC6A122-0F52-F046-BD75-9E35AB734473}" type="pres">
      <dgm:prSet presAssocID="{1B33B610-6106-7448-9FE9-A958C96FC922}" presName="spaceBetweenRectangles" presStyleCnt="0"/>
      <dgm:spPr/>
    </dgm:pt>
    <dgm:pt modelId="{48092D4F-27C7-684B-BB21-3824C9FF3EBE}" type="pres">
      <dgm:prSet presAssocID="{3A252110-8B1F-3E49-AFEF-3B3C57FA464C}" presName="parentLin" presStyleCnt="0"/>
      <dgm:spPr/>
    </dgm:pt>
    <dgm:pt modelId="{3BD800E6-0684-174C-A985-F3253912CAD4}" type="pres">
      <dgm:prSet presAssocID="{3A252110-8B1F-3E49-AFEF-3B3C57FA464C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7EB24B72-B1AD-9940-AD84-648EA34323B4}" type="pres">
      <dgm:prSet presAssocID="{3A252110-8B1F-3E49-AFEF-3B3C57FA464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A74F3-9BB3-534B-837D-017C10AFE2B3}" type="pres">
      <dgm:prSet presAssocID="{3A252110-8B1F-3E49-AFEF-3B3C57FA464C}" presName="negativeSpace" presStyleCnt="0"/>
      <dgm:spPr/>
    </dgm:pt>
    <dgm:pt modelId="{46F0D837-1511-4D4E-81A2-09B5547336CD}" type="pres">
      <dgm:prSet presAssocID="{3A252110-8B1F-3E49-AFEF-3B3C57FA464C}" presName="childText" presStyleLbl="conFgAcc1" presStyleIdx="4" presStyleCnt="8">
        <dgm:presLayoutVars>
          <dgm:bulletEnabled val="1"/>
        </dgm:presLayoutVars>
      </dgm:prSet>
      <dgm:spPr/>
    </dgm:pt>
    <dgm:pt modelId="{5B38E7CB-D748-8D4E-9E13-A5C50F88EEF9}" type="pres">
      <dgm:prSet presAssocID="{4D77F167-A73D-0F40-ACA5-2F6DA13F80D3}" presName="spaceBetweenRectangles" presStyleCnt="0"/>
      <dgm:spPr/>
    </dgm:pt>
    <dgm:pt modelId="{0C11E84D-CF85-4F44-9000-FD1D0DA03369}" type="pres">
      <dgm:prSet presAssocID="{55DD0791-7575-8847-A130-12E029DC1791}" presName="parentLin" presStyleCnt="0"/>
      <dgm:spPr/>
    </dgm:pt>
    <dgm:pt modelId="{E27CDA69-7FED-0843-A806-A76686B5DACB}" type="pres">
      <dgm:prSet presAssocID="{55DD0791-7575-8847-A130-12E029DC1791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081BA1BF-2CE3-1B4D-970F-C83970503BDF}" type="pres">
      <dgm:prSet presAssocID="{55DD0791-7575-8847-A130-12E029DC179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9A079-114B-2F4E-9633-2CB0EA9FBEF0}" type="pres">
      <dgm:prSet presAssocID="{55DD0791-7575-8847-A130-12E029DC1791}" presName="negativeSpace" presStyleCnt="0"/>
      <dgm:spPr/>
    </dgm:pt>
    <dgm:pt modelId="{B3DF6C85-FCEB-344E-AF0C-4E6C3A7DF4F4}" type="pres">
      <dgm:prSet presAssocID="{55DD0791-7575-8847-A130-12E029DC1791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AA32FD1-9341-B047-9368-CF67FAA96DBB}" type="pres">
      <dgm:prSet presAssocID="{DB104685-5722-9D4D-B5EE-36A3DA0AB14A}" presName="spaceBetweenRectangles" presStyleCnt="0"/>
      <dgm:spPr/>
    </dgm:pt>
    <dgm:pt modelId="{EF869783-B339-0D4D-9616-7BEF5B5F9060}" type="pres">
      <dgm:prSet presAssocID="{BEBD2668-8217-6F4B-A5C8-22CE26B26C7D}" presName="parentLin" presStyleCnt="0"/>
      <dgm:spPr/>
    </dgm:pt>
    <dgm:pt modelId="{0BFCE424-6D8B-844D-87D9-692274D6B3FE}" type="pres">
      <dgm:prSet presAssocID="{BEBD2668-8217-6F4B-A5C8-22CE26B26C7D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6B67CB58-38AE-BE4A-96F5-65353F073B4F}" type="pres">
      <dgm:prSet presAssocID="{BEBD2668-8217-6F4B-A5C8-22CE26B26C7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EC690-C5B4-5442-99D6-47DD4A07BA33}" type="pres">
      <dgm:prSet presAssocID="{BEBD2668-8217-6F4B-A5C8-22CE26B26C7D}" presName="negativeSpace" presStyleCnt="0"/>
      <dgm:spPr/>
    </dgm:pt>
    <dgm:pt modelId="{267E14A6-EB0D-534B-9CC4-845CF4EDC014}" type="pres">
      <dgm:prSet presAssocID="{BEBD2668-8217-6F4B-A5C8-22CE26B26C7D}" presName="childText" presStyleLbl="conFgAcc1" presStyleIdx="6" presStyleCnt="8" custLinFactNeighborX="109">
        <dgm:presLayoutVars>
          <dgm:bulletEnabled val="1"/>
        </dgm:presLayoutVars>
      </dgm:prSet>
      <dgm:spPr/>
    </dgm:pt>
    <dgm:pt modelId="{F02EC8F8-0A5A-441C-9BB0-DD678E0186C0}" type="pres">
      <dgm:prSet presAssocID="{2DF79A28-6F8F-314D-BDCD-DD85BEF5F368}" presName="spaceBetweenRectangles" presStyleCnt="0"/>
      <dgm:spPr/>
    </dgm:pt>
    <dgm:pt modelId="{63188599-118C-40F7-8CAD-7FAAA8B11641}" type="pres">
      <dgm:prSet presAssocID="{1C1D4890-8083-4AEC-AC3E-AF100A473BCF}" presName="parentLin" presStyleCnt="0"/>
      <dgm:spPr/>
    </dgm:pt>
    <dgm:pt modelId="{5B23AEC0-766E-4A96-A430-7ACB39355FEC}" type="pres">
      <dgm:prSet presAssocID="{1C1D4890-8083-4AEC-AC3E-AF100A473BCF}" presName="parentLeftMargin" presStyleLbl="node1" presStyleIdx="6" presStyleCnt="8"/>
      <dgm:spPr/>
      <dgm:t>
        <a:bodyPr/>
        <a:lstStyle/>
        <a:p>
          <a:endParaRPr lang="sl-SI"/>
        </a:p>
      </dgm:t>
    </dgm:pt>
    <dgm:pt modelId="{3F3F1052-85B6-45BA-B02B-F12F787FE323}" type="pres">
      <dgm:prSet presAssocID="{1C1D4890-8083-4AEC-AC3E-AF100A473BC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558C700-302E-4263-8949-C64DE4120934}" type="pres">
      <dgm:prSet presAssocID="{1C1D4890-8083-4AEC-AC3E-AF100A473BCF}" presName="negativeSpace" presStyleCnt="0"/>
      <dgm:spPr/>
    </dgm:pt>
    <dgm:pt modelId="{E520FBDF-8365-4E3C-9FE9-03ED21F0F58C}" type="pres">
      <dgm:prSet presAssocID="{1C1D4890-8083-4AEC-AC3E-AF100A473BC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F6C788E-743E-D44D-825B-165CC46A3111}" type="presOf" srcId="{55DD0791-7575-8847-A130-12E029DC1791}" destId="{E27CDA69-7FED-0843-A806-A76686B5DACB}" srcOrd="0" destOrd="0" presId="urn:microsoft.com/office/officeart/2005/8/layout/list1"/>
    <dgm:cxn modelId="{6C06EBFD-459C-3D41-A423-5BF63620E9DF}" type="presOf" srcId="{8B58ED50-EDFB-304C-AFEE-63F7B779948A}" destId="{412BF8CC-5D30-0745-9C35-45726B67F47C}" srcOrd="1" destOrd="0" presId="urn:microsoft.com/office/officeart/2005/8/layout/list1"/>
    <dgm:cxn modelId="{74325CEA-8342-274F-9F63-930809EB0C28}" type="presOf" srcId="{21E89FBF-08F8-AD49-9DEC-C09FBA3E4BCA}" destId="{965EA1E4-FFC6-F046-9AD9-22C8E3FCF162}" srcOrd="0" destOrd="0" presId="urn:microsoft.com/office/officeart/2005/8/layout/list1"/>
    <dgm:cxn modelId="{D2385057-E507-6747-9E37-0C56AC446576}" type="presOf" srcId="{61CD0BE6-EA67-B947-9AA3-AE3D54D273BC}" destId="{C4346014-3E26-9745-A051-84BEE6F19BF3}" srcOrd="1" destOrd="0" presId="urn:microsoft.com/office/officeart/2005/8/layout/list1"/>
    <dgm:cxn modelId="{CAA00A17-1758-A447-A770-9AC5E9D926A4}" type="presOf" srcId="{4DB3F103-3286-B44A-8FE3-0DD8CDA34725}" destId="{1D985324-6120-8047-BA7B-F9121027B9BE}" srcOrd="1" destOrd="0" presId="urn:microsoft.com/office/officeart/2005/8/layout/list1"/>
    <dgm:cxn modelId="{D6742100-AF8A-864E-BEFD-16BAF77110A7}" srcId="{919990F5-0300-524A-BFA1-57B1986F53B2}" destId="{8B58ED50-EDFB-304C-AFEE-63F7B779948A}" srcOrd="3" destOrd="0" parTransId="{29BBA1D0-32A2-994E-A328-F7C6410B8D3F}" sibTransId="{1B33B610-6106-7448-9FE9-A958C96FC922}"/>
    <dgm:cxn modelId="{FB5A4273-0298-F94C-926C-1FBB5B92743D}" type="presOf" srcId="{BEBD2668-8217-6F4B-A5C8-22CE26B26C7D}" destId="{6B67CB58-38AE-BE4A-96F5-65353F073B4F}" srcOrd="1" destOrd="0" presId="urn:microsoft.com/office/officeart/2005/8/layout/list1"/>
    <dgm:cxn modelId="{7ECF3855-ADC2-F245-A6BE-9783CEB15D1B}" srcId="{919990F5-0300-524A-BFA1-57B1986F53B2}" destId="{21E89FBF-08F8-AD49-9DEC-C09FBA3E4BCA}" srcOrd="2" destOrd="0" parTransId="{95025118-FEB3-DA4B-9CB2-49E81576DB5D}" sibTransId="{8304EC61-6C7E-064F-B55D-7B2D1153150A}"/>
    <dgm:cxn modelId="{AD163AB7-A858-DD41-AF89-2BC110CA3C27}" type="presOf" srcId="{21E89FBF-08F8-AD49-9DEC-C09FBA3E4BCA}" destId="{2F4365D8-0675-D54B-8390-2EBA3DEFEE65}" srcOrd="1" destOrd="0" presId="urn:microsoft.com/office/officeart/2005/8/layout/list1"/>
    <dgm:cxn modelId="{03BF03AA-DA86-47E6-A078-BDBCCE686CCD}" type="presOf" srcId="{1C1D4890-8083-4AEC-AC3E-AF100A473BCF}" destId="{5B23AEC0-766E-4A96-A430-7ACB39355FEC}" srcOrd="0" destOrd="0" presId="urn:microsoft.com/office/officeart/2005/8/layout/list1"/>
    <dgm:cxn modelId="{20760D2E-35F5-7D4D-83ED-E8EA5EE9FC2D}" srcId="{919990F5-0300-524A-BFA1-57B1986F53B2}" destId="{3A252110-8B1F-3E49-AFEF-3B3C57FA464C}" srcOrd="4" destOrd="0" parTransId="{9C3C4E1F-B21B-6E46-8294-E82265D90374}" sibTransId="{4D77F167-A73D-0F40-ACA5-2F6DA13F80D3}"/>
    <dgm:cxn modelId="{84EDF803-DC5C-A74C-AF39-75AF23C6A1F4}" type="presOf" srcId="{8B58ED50-EDFB-304C-AFEE-63F7B779948A}" destId="{7819F51E-49B5-5E42-9617-68DF8F300DB4}" srcOrd="0" destOrd="0" presId="urn:microsoft.com/office/officeart/2005/8/layout/list1"/>
    <dgm:cxn modelId="{3F20A759-9005-A84E-8EB7-C9989D1C83CD}" type="presOf" srcId="{4DB3F103-3286-B44A-8FE3-0DD8CDA34725}" destId="{1572AAD7-91DE-1B42-9C09-499DF1B8CD01}" srcOrd="0" destOrd="0" presId="urn:microsoft.com/office/officeart/2005/8/layout/list1"/>
    <dgm:cxn modelId="{68F7FE01-BBAE-4034-A7B9-5795DA2EC172}" srcId="{61CD0BE6-EA67-B947-9AA3-AE3D54D273BC}" destId="{400D83B8-8712-4C75-9D7D-ACEA51A46A0E}" srcOrd="0" destOrd="0" parTransId="{255C5A16-3EA5-4622-A76F-247D0E7F4739}" sibTransId="{8C2FEF1F-A1A0-48E6-BEEB-924EB13B6A0B}"/>
    <dgm:cxn modelId="{11B8ECE5-DA70-7E4E-904D-C2EA9EBBAF0E}" type="presOf" srcId="{BEBD2668-8217-6F4B-A5C8-22CE26B26C7D}" destId="{0BFCE424-6D8B-844D-87D9-692274D6B3FE}" srcOrd="0" destOrd="0" presId="urn:microsoft.com/office/officeart/2005/8/layout/list1"/>
    <dgm:cxn modelId="{17EA887C-95F5-4DD6-8A80-4D5C16650308}" srcId="{919990F5-0300-524A-BFA1-57B1986F53B2}" destId="{1C1D4890-8083-4AEC-AC3E-AF100A473BCF}" srcOrd="7" destOrd="0" parTransId="{569F2B4D-8FB2-4A64-B1A2-B4C3F043CD7A}" sibTransId="{0998B6CF-C2FD-4F6B-81FE-FCBBE636BEE1}"/>
    <dgm:cxn modelId="{CBD0CFB1-E049-2F4D-9F50-D3E94EBB7001}" srcId="{919990F5-0300-524A-BFA1-57B1986F53B2}" destId="{BEBD2668-8217-6F4B-A5C8-22CE26B26C7D}" srcOrd="6" destOrd="0" parTransId="{DA456B84-2F59-714C-9B32-5305372AD3E8}" sibTransId="{2DF79A28-6F8F-314D-BDCD-DD85BEF5F368}"/>
    <dgm:cxn modelId="{71E2A3D0-60B7-3B4D-B8CA-2557603B4530}" type="presOf" srcId="{55DD0791-7575-8847-A130-12E029DC1791}" destId="{081BA1BF-2CE3-1B4D-970F-C83970503BDF}" srcOrd="1" destOrd="0" presId="urn:microsoft.com/office/officeart/2005/8/layout/list1"/>
    <dgm:cxn modelId="{D1378B93-8D63-BF49-BEBD-1239DD6EABFB}" type="presOf" srcId="{61CD0BE6-EA67-B947-9AA3-AE3D54D273BC}" destId="{2B5621BF-BE51-0B42-B146-430D0AAD7DFB}" srcOrd="0" destOrd="0" presId="urn:microsoft.com/office/officeart/2005/8/layout/list1"/>
    <dgm:cxn modelId="{303D35CE-85B4-F143-8BCA-2953D4D8882B}" srcId="{919990F5-0300-524A-BFA1-57B1986F53B2}" destId="{55DD0791-7575-8847-A130-12E029DC1791}" srcOrd="5" destOrd="0" parTransId="{EBE105BE-4314-D44E-9864-9BDAB759B937}" sibTransId="{DB104685-5722-9D4D-B5EE-36A3DA0AB14A}"/>
    <dgm:cxn modelId="{E3D0196B-D824-BE4A-8083-311A8C589CDC}" srcId="{919990F5-0300-524A-BFA1-57B1986F53B2}" destId="{4DB3F103-3286-B44A-8FE3-0DD8CDA34725}" srcOrd="1" destOrd="0" parTransId="{4BB1A4C2-6460-A649-BA29-1AAEFBAFD8F1}" sibTransId="{0A38E7D4-985B-014A-A202-DB402B1B924E}"/>
    <dgm:cxn modelId="{40688DE3-2D04-44E1-A47E-083EF76E5092}" srcId="{55DD0791-7575-8847-A130-12E029DC1791}" destId="{54864289-B7B7-498E-B17D-4946B42950FC}" srcOrd="0" destOrd="0" parTransId="{E65547EE-57BB-47BA-A857-0B2A112C8BA7}" sibTransId="{AF07D030-E34A-4F5F-80E9-8EDEDEB35778}"/>
    <dgm:cxn modelId="{961DD617-1E87-8F4B-9DEC-931514CC335B}" type="presOf" srcId="{919990F5-0300-524A-BFA1-57B1986F53B2}" destId="{FBF03F5D-2A62-CD44-A245-B17D56A80BDD}" srcOrd="0" destOrd="0" presId="urn:microsoft.com/office/officeart/2005/8/layout/list1"/>
    <dgm:cxn modelId="{C2399452-1F69-4DA3-9EFA-D90AE6B547C2}" type="presOf" srcId="{400D83B8-8712-4C75-9D7D-ACEA51A46A0E}" destId="{984E990C-8ABB-2541-B579-3D35A67F47D2}" srcOrd="0" destOrd="0" presId="urn:microsoft.com/office/officeart/2005/8/layout/list1"/>
    <dgm:cxn modelId="{203EAFEF-E2B4-454D-8EF5-A682B2F1F8C2}" srcId="{919990F5-0300-524A-BFA1-57B1986F53B2}" destId="{61CD0BE6-EA67-B947-9AA3-AE3D54D273BC}" srcOrd="0" destOrd="0" parTransId="{42782112-D80C-4048-89A4-7DB118A44B94}" sibTransId="{E84F05BB-E582-DD48-B9A9-DF96BF0B710E}"/>
    <dgm:cxn modelId="{60B4251C-499C-7943-9F99-FB4A5EE2FC08}" type="presOf" srcId="{3A252110-8B1F-3E49-AFEF-3B3C57FA464C}" destId="{3BD800E6-0684-174C-A985-F3253912CAD4}" srcOrd="0" destOrd="0" presId="urn:microsoft.com/office/officeart/2005/8/layout/list1"/>
    <dgm:cxn modelId="{67720A85-EA8E-3643-842B-07C1AFFDA8F6}" type="presOf" srcId="{3A252110-8B1F-3E49-AFEF-3B3C57FA464C}" destId="{7EB24B72-B1AD-9940-AD84-648EA34323B4}" srcOrd="1" destOrd="0" presId="urn:microsoft.com/office/officeart/2005/8/layout/list1"/>
    <dgm:cxn modelId="{3427AC22-8044-4492-AE79-0A47BF2DDE3E}" type="presOf" srcId="{54864289-B7B7-498E-B17D-4946B42950FC}" destId="{B3DF6C85-FCEB-344E-AF0C-4E6C3A7DF4F4}" srcOrd="0" destOrd="0" presId="urn:microsoft.com/office/officeart/2005/8/layout/list1"/>
    <dgm:cxn modelId="{00B2B819-0F9B-4E2B-B8C1-0EF1332B315A}" type="presOf" srcId="{1C1D4890-8083-4AEC-AC3E-AF100A473BCF}" destId="{3F3F1052-85B6-45BA-B02B-F12F787FE323}" srcOrd="1" destOrd="0" presId="urn:microsoft.com/office/officeart/2005/8/layout/list1"/>
    <dgm:cxn modelId="{B3E948BE-0D58-E34D-967C-394E98E2FABE}" type="presParOf" srcId="{FBF03F5D-2A62-CD44-A245-B17D56A80BDD}" destId="{75888B37-0B83-D846-B2F5-78520EE1890D}" srcOrd="0" destOrd="0" presId="urn:microsoft.com/office/officeart/2005/8/layout/list1"/>
    <dgm:cxn modelId="{8C07BE39-9640-214B-B705-97C96A7632D2}" type="presParOf" srcId="{75888B37-0B83-D846-B2F5-78520EE1890D}" destId="{2B5621BF-BE51-0B42-B146-430D0AAD7DFB}" srcOrd="0" destOrd="0" presId="urn:microsoft.com/office/officeart/2005/8/layout/list1"/>
    <dgm:cxn modelId="{88373C5C-A86D-8E4E-A9DE-2504750BC142}" type="presParOf" srcId="{75888B37-0B83-D846-B2F5-78520EE1890D}" destId="{C4346014-3E26-9745-A051-84BEE6F19BF3}" srcOrd="1" destOrd="0" presId="urn:microsoft.com/office/officeart/2005/8/layout/list1"/>
    <dgm:cxn modelId="{3E77236C-100C-C142-AE74-E55B369AEAA3}" type="presParOf" srcId="{FBF03F5D-2A62-CD44-A245-B17D56A80BDD}" destId="{3E540800-0444-2D4E-B826-F55D11F5E349}" srcOrd="1" destOrd="0" presId="urn:microsoft.com/office/officeart/2005/8/layout/list1"/>
    <dgm:cxn modelId="{4794317C-897D-AE4F-920B-C3DBC56B5D6A}" type="presParOf" srcId="{FBF03F5D-2A62-CD44-A245-B17D56A80BDD}" destId="{984E990C-8ABB-2541-B579-3D35A67F47D2}" srcOrd="2" destOrd="0" presId="urn:microsoft.com/office/officeart/2005/8/layout/list1"/>
    <dgm:cxn modelId="{DA4F3798-457F-074B-8E5D-B0AA7AA523D5}" type="presParOf" srcId="{FBF03F5D-2A62-CD44-A245-B17D56A80BDD}" destId="{12E048E9-438C-2E44-9139-A85546ABE5BF}" srcOrd="3" destOrd="0" presId="urn:microsoft.com/office/officeart/2005/8/layout/list1"/>
    <dgm:cxn modelId="{D5FFAED7-6119-B346-BF8E-D586A3AEEF8C}" type="presParOf" srcId="{FBF03F5D-2A62-CD44-A245-B17D56A80BDD}" destId="{90A582DA-914B-A741-BE45-88CD1AC40DF2}" srcOrd="4" destOrd="0" presId="urn:microsoft.com/office/officeart/2005/8/layout/list1"/>
    <dgm:cxn modelId="{A501C9FF-751A-7D4A-85A6-7570C0CE1E93}" type="presParOf" srcId="{90A582DA-914B-A741-BE45-88CD1AC40DF2}" destId="{1572AAD7-91DE-1B42-9C09-499DF1B8CD01}" srcOrd="0" destOrd="0" presId="urn:microsoft.com/office/officeart/2005/8/layout/list1"/>
    <dgm:cxn modelId="{11DED611-7572-9E44-9088-6E5163E8157A}" type="presParOf" srcId="{90A582DA-914B-A741-BE45-88CD1AC40DF2}" destId="{1D985324-6120-8047-BA7B-F9121027B9BE}" srcOrd="1" destOrd="0" presId="urn:microsoft.com/office/officeart/2005/8/layout/list1"/>
    <dgm:cxn modelId="{AC89824D-60C2-D54A-862F-909CC327A248}" type="presParOf" srcId="{FBF03F5D-2A62-CD44-A245-B17D56A80BDD}" destId="{59CC6197-E44B-144C-BFCF-8574B2BA3318}" srcOrd="5" destOrd="0" presId="urn:microsoft.com/office/officeart/2005/8/layout/list1"/>
    <dgm:cxn modelId="{7C9DBF08-10FF-2847-ADFF-CE8C365F6EFA}" type="presParOf" srcId="{FBF03F5D-2A62-CD44-A245-B17D56A80BDD}" destId="{B17C9694-5F89-E541-8713-D51CDF4F0BA2}" srcOrd="6" destOrd="0" presId="urn:microsoft.com/office/officeart/2005/8/layout/list1"/>
    <dgm:cxn modelId="{5E14936E-2EBC-2E40-863B-56081FA6FF2E}" type="presParOf" srcId="{FBF03F5D-2A62-CD44-A245-B17D56A80BDD}" destId="{6E506619-0239-D244-9E2F-92FE5DA2DF68}" srcOrd="7" destOrd="0" presId="urn:microsoft.com/office/officeart/2005/8/layout/list1"/>
    <dgm:cxn modelId="{85FC7F16-1A9A-4F42-9A1E-76EB1638346B}" type="presParOf" srcId="{FBF03F5D-2A62-CD44-A245-B17D56A80BDD}" destId="{BF121850-1ABC-F34E-89C9-C54750DF5FEC}" srcOrd="8" destOrd="0" presId="urn:microsoft.com/office/officeart/2005/8/layout/list1"/>
    <dgm:cxn modelId="{4DC89D86-BF76-3F4B-B22F-D99D575A19E6}" type="presParOf" srcId="{BF121850-1ABC-F34E-89C9-C54750DF5FEC}" destId="{965EA1E4-FFC6-F046-9AD9-22C8E3FCF162}" srcOrd="0" destOrd="0" presId="urn:microsoft.com/office/officeart/2005/8/layout/list1"/>
    <dgm:cxn modelId="{553BF0A2-AF07-6E43-832F-54EA68F89E42}" type="presParOf" srcId="{BF121850-1ABC-F34E-89C9-C54750DF5FEC}" destId="{2F4365D8-0675-D54B-8390-2EBA3DEFEE65}" srcOrd="1" destOrd="0" presId="urn:microsoft.com/office/officeart/2005/8/layout/list1"/>
    <dgm:cxn modelId="{099D2CED-1798-D649-84BD-104EC42F3666}" type="presParOf" srcId="{FBF03F5D-2A62-CD44-A245-B17D56A80BDD}" destId="{18BDA038-55D7-C942-8F5D-0494E1A2B591}" srcOrd="9" destOrd="0" presId="urn:microsoft.com/office/officeart/2005/8/layout/list1"/>
    <dgm:cxn modelId="{E0E2C369-4E76-4C40-8397-9E99447BCB72}" type="presParOf" srcId="{FBF03F5D-2A62-CD44-A245-B17D56A80BDD}" destId="{28CE4069-2E44-6C4B-8D18-7043D0C956B8}" srcOrd="10" destOrd="0" presId="urn:microsoft.com/office/officeart/2005/8/layout/list1"/>
    <dgm:cxn modelId="{FAD8C0A3-6518-0541-A287-426A9750329E}" type="presParOf" srcId="{FBF03F5D-2A62-CD44-A245-B17D56A80BDD}" destId="{5401DDEC-31AC-C444-9344-5B98DBC7233B}" srcOrd="11" destOrd="0" presId="urn:microsoft.com/office/officeart/2005/8/layout/list1"/>
    <dgm:cxn modelId="{0178ACC7-040F-DB40-B2F5-579EE69E7C76}" type="presParOf" srcId="{FBF03F5D-2A62-CD44-A245-B17D56A80BDD}" destId="{18DFC654-711B-9E47-8846-FBA66DA67E0A}" srcOrd="12" destOrd="0" presId="urn:microsoft.com/office/officeart/2005/8/layout/list1"/>
    <dgm:cxn modelId="{53656568-B8AA-0046-9E56-E7FD9A12FC29}" type="presParOf" srcId="{18DFC654-711B-9E47-8846-FBA66DA67E0A}" destId="{7819F51E-49B5-5E42-9617-68DF8F300DB4}" srcOrd="0" destOrd="0" presId="urn:microsoft.com/office/officeart/2005/8/layout/list1"/>
    <dgm:cxn modelId="{8C010C69-E619-A848-9245-DE483B0CED65}" type="presParOf" srcId="{18DFC654-711B-9E47-8846-FBA66DA67E0A}" destId="{412BF8CC-5D30-0745-9C35-45726B67F47C}" srcOrd="1" destOrd="0" presId="urn:microsoft.com/office/officeart/2005/8/layout/list1"/>
    <dgm:cxn modelId="{73F649AF-EA99-C043-A107-5F99212AA547}" type="presParOf" srcId="{FBF03F5D-2A62-CD44-A245-B17D56A80BDD}" destId="{EE682B67-29F4-B145-98C3-3DE7BB9A9DE2}" srcOrd="13" destOrd="0" presId="urn:microsoft.com/office/officeart/2005/8/layout/list1"/>
    <dgm:cxn modelId="{4CD889E4-62E2-5C4A-A18C-E3EA4ADABBCE}" type="presParOf" srcId="{FBF03F5D-2A62-CD44-A245-B17D56A80BDD}" destId="{0B42770F-5D20-5E4B-BA74-8827359FB739}" srcOrd="14" destOrd="0" presId="urn:microsoft.com/office/officeart/2005/8/layout/list1"/>
    <dgm:cxn modelId="{6C14B2B1-FB4E-C545-BF65-D0D98E9EE3AF}" type="presParOf" srcId="{FBF03F5D-2A62-CD44-A245-B17D56A80BDD}" destId="{CEC6A122-0F52-F046-BD75-9E35AB734473}" srcOrd="15" destOrd="0" presId="urn:microsoft.com/office/officeart/2005/8/layout/list1"/>
    <dgm:cxn modelId="{B125E42C-8DDF-344B-AABE-2A186496A3EA}" type="presParOf" srcId="{FBF03F5D-2A62-CD44-A245-B17D56A80BDD}" destId="{48092D4F-27C7-684B-BB21-3824C9FF3EBE}" srcOrd="16" destOrd="0" presId="urn:microsoft.com/office/officeart/2005/8/layout/list1"/>
    <dgm:cxn modelId="{FA040A9D-0D4E-1E4B-B3EE-45B9E5507DCE}" type="presParOf" srcId="{48092D4F-27C7-684B-BB21-3824C9FF3EBE}" destId="{3BD800E6-0684-174C-A985-F3253912CAD4}" srcOrd="0" destOrd="0" presId="urn:microsoft.com/office/officeart/2005/8/layout/list1"/>
    <dgm:cxn modelId="{9F3C45C7-1CCF-9640-B403-17FB9DE1C0C8}" type="presParOf" srcId="{48092D4F-27C7-684B-BB21-3824C9FF3EBE}" destId="{7EB24B72-B1AD-9940-AD84-648EA34323B4}" srcOrd="1" destOrd="0" presId="urn:microsoft.com/office/officeart/2005/8/layout/list1"/>
    <dgm:cxn modelId="{19C92E9E-E0AB-3C49-BB11-9C1502D1D6E3}" type="presParOf" srcId="{FBF03F5D-2A62-CD44-A245-B17D56A80BDD}" destId="{1AAA74F3-9BB3-534B-837D-017C10AFE2B3}" srcOrd="17" destOrd="0" presId="urn:microsoft.com/office/officeart/2005/8/layout/list1"/>
    <dgm:cxn modelId="{1CE0ED31-3195-C543-A495-B5E3A11512E3}" type="presParOf" srcId="{FBF03F5D-2A62-CD44-A245-B17D56A80BDD}" destId="{46F0D837-1511-4D4E-81A2-09B5547336CD}" srcOrd="18" destOrd="0" presId="urn:microsoft.com/office/officeart/2005/8/layout/list1"/>
    <dgm:cxn modelId="{F7F8ECC4-7054-0547-B00F-0B6E4751D41B}" type="presParOf" srcId="{FBF03F5D-2A62-CD44-A245-B17D56A80BDD}" destId="{5B38E7CB-D748-8D4E-9E13-A5C50F88EEF9}" srcOrd="19" destOrd="0" presId="urn:microsoft.com/office/officeart/2005/8/layout/list1"/>
    <dgm:cxn modelId="{E948D997-4B70-5342-827F-9CEFE0A3E357}" type="presParOf" srcId="{FBF03F5D-2A62-CD44-A245-B17D56A80BDD}" destId="{0C11E84D-CF85-4F44-9000-FD1D0DA03369}" srcOrd="20" destOrd="0" presId="urn:microsoft.com/office/officeart/2005/8/layout/list1"/>
    <dgm:cxn modelId="{960B785F-52B3-0241-AAA5-ECC25F5F4949}" type="presParOf" srcId="{0C11E84D-CF85-4F44-9000-FD1D0DA03369}" destId="{E27CDA69-7FED-0843-A806-A76686B5DACB}" srcOrd="0" destOrd="0" presId="urn:microsoft.com/office/officeart/2005/8/layout/list1"/>
    <dgm:cxn modelId="{E45BE4A5-1F66-874A-BDEC-D28A41AF6E53}" type="presParOf" srcId="{0C11E84D-CF85-4F44-9000-FD1D0DA03369}" destId="{081BA1BF-2CE3-1B4D-970F-C83970503BDF}" srcOrd="1" destOrd="0" presId="urn:microsoft.com/office/officeart/2005/8/layout/list1"/>
    <dgm:cxn modelId="{8D9A4C5C-60E8-8946-8DBF-617A53384B18}" type="presParOf" srcId="{FBF03F5D-2A62-CD44-A245-B17D56A80BDD}" destId="{A5D9A079-114B-2F4E-9633-2CB0EA9FBEF0}" srcOrd="21" destOrd="0" presId="urn:microsoft.com/office/officeart/2005/8/layout/list1"/>
    <dgm:cxn modelId="{3A9CFFF7-0B77-4F41-A5D6-A7B31A5F81FA}" type="presParOf" srcId="{FBF03F5D-2A62-CD44-A245-B17D56A80BDD}" destId="{B3DF6C85-FCEB-344E-AF0C-4E6C3A7DF4F4}" srcOrd="22" destOrd="0" presId="urn:microsoft.com/office/officeart/2005/8/layout/list1"/>
    <dgm:cxn modelId="{EB2EA213-46C1-6547-ABD2-A5AF5A081464}" type="presParOf" srcId="{FBF03F5D-2A62-CD44-A245-B17D56A80BDD}" destId="{5AA32FD1-9341-B047-9368-CF67FAA96DBB}" srcOrd="23" destOrd="0" presId="urn:microsoft.com/office/officeart/2005/8/layout/list1"/>
    <dgm:cxn modelId="{42D4F0BB-22CF-1C4E-A8F5-1EBCE6D25C31}" type="presParOf" srcId="{FBF03F5D-2A62-CD44-A245-B17D56A80BDD}" destId="{EF869783-B339-0D4D-9616-7BEF5B5F9060}" srcOrd="24" destOrd="0" presId="urn:microsoft.com/office/officeart/2005/8/layout/list1"/>
    <dgm:cxn modelId="{1C4F6FC2-BD67-DA4A-BDA5-7C4B09B70BB5}" type="presParOf" srcId="{EF869783-B339-0D4D-9616-7BEF5B5F9060}" destId="{0BFCE424-6D8B-844D-87D9-692274D6B3FE}" srcOrd="0" destOrd="0" presId="urn:microsoft.com/office/officeart/2005/8/layout/list1"/>
    <dgm:cxn modelId="{FF141073-5301-5245-A45E-17152EC3AD44}" type="presParOf" srcId="{EF869783-B339-0D4D-9616-7BEF5B5F9060}" destId="{6B67CB58-38AE-BE4A-96F5-65353F073B4F}" srcOrd="1" destOrd="0" presId="urn:microsoft.com/office/officeart/2005/8/layout/list1"/>
    <dgm:cxn modelId="{BBA78C8A-65DB-4240-8CCC-41EB44104BCA}" type="presParOf" srcId="{FBF03F5D-2A62-CD44-A245-B17D56A80BDD}" destId="{63AEC690-C5B4-5442-99D6-47DD4A07BA33}" srcOrd="25" destOrd="0" presId="urn:microsoft.com/office/officeart/2005/8/layout/list1"/>
    <dgm:cxn modelId="{DEFAB9AF-1A31-9747-9DD6-FCED8F15B2B1}" type="presParOf" srcId="{FBF03F5D-2A62-CD44-A245-B17D56A80BDD}" destId="{267E14A6-EB0D-534B-9CC4-845CF4EDC014}" srcOrd="26" destOrd="0" presId="urn:microsoft.com/office/officeart/2005/8/layout/list1"/>
    <dgm:cxn modelId="{66005D9F-0F70-4EEB-B2A8-0B778C49042C}" type="presParOf" srcId="{FBF03F5D-2A62-CD44-A245-B17D56A80BDD}" destId="{F02EC8F8-0A5A-441C-9BB0-DD678E0186C0}" srcOrd="27" destOrd="0" presId="urn:microsoft.com/office/officeart/2005/8/layout/list1"/>
    <dgm:cxn modelId="{8BD0CA2D-8660-4BF1-9B3F-B3E13D79BC89}" type="presParOf" srcId="{FBF03F5D-2A62-CD44-A245-B17D56A80BDD}" destId="{63188599-118C-40F7-8CAD-7FAAA8B11641}" srcOrd="28" destOrd="0" presId="urn:microsoft.com/office/officeart/2005/8/layout/list1"/>
    <dgm:cxn modelId="{C0331B87-B852-411A-B894-FBEECCAD4217}" type="presParOf" srcId="{63188599-118C-40F7-8CAD-7FAAA8B11641}" destId="{5B23AEC0-766E-4A96-A430-7ACB39355FEC}" srcOrd="0" destOrd="0" presId="urn:microsoft.com/office/officeart/2005/8/layout/list1"/>
    <dgm:cxn modelId="{BBD1A0D3-04D2-4BD8-BC4E-0EC53211ABE2}" type="presParOf" srcId="{63188599-118C-40F7-8CAD-7FAAA8B11641}" destId="{3F3F1052-85B6-45BA-B02B-F12F787FE323}" srcOrd="1" destOrd="0" presId="urn:microsoft.com/office/officeart/2005/8/layout/list1"/>
    <dgm:cxn modelId="{D5ED3C2F-B62E-4EBB-ADE3-34E614654788}" type="presParOf" srcId="{FBF03F5D-2A62-CD44-A245-B17D56A80BDD}" destId="{1558C700-302E-4263-8949-C64DE4120934}" srcOrd="29" destOrd="0" presId="urn:microsoft.com/office/officeart/2005/8/layout/list1"/>
    <dgm:cxn modelId="{DE45DECF-936C-47A2-8BA6-7CCA5227D786}" type="presParOf" srcId="{FBF03F5D-2A62-CD44-A245-B17D56A80BDD}" destId="{E520FBDF-8365-4E3C-9FE9-03ED21F0F58C}" srcOrd="3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E990C-8ABB-2541-B579-3D35A67F47D2}">
      <dsp:nvSpPr>
        <dsp:cNvPr id="0" name=""/>
        <dsp:cNvSpPr/>
      </dsp:nvSpPr>
      <dsp:spPr>
        <a:xfrm>
          <a:off x="0" y="309769"/>
          <a:ext cx="913503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980" tIns="312420" rIns="7089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500" kern="1200"/>
        </a:p>
      </dsp:txBody>
      <dsp:txXfrm>
        <a:off x="0" y="309769"/>
        <a:ext cx="9135034" cy="378000"/>
      </dsp:txXfrm>
    </dsp:sp>
    <dsp:sp modelId="{C4346014-3E26-9745-A051-84BEE6F19BF3}">
      <dsp:nvSpPr>
        <dsp:cNvPr id="0" name=""/>
        <dsp:cNvSpPr/>
      </dsp:nvSpPr>
      <dsp:spPr>
        <a:xfrm>
          <a:off x="456751" y="88369"/>
          <a:ext cx="6394523" cy="442800"/>
        </a:xfrm>
        <a:prstGeom prst="roundRect">
          <a:avLst/>
        </a:prstGeom>
        <a:solidFill>
          <a:schemeClr val="accent5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tx1"/>
              </a:solidFill>
            </a:rPr>
            <a:t>Analiza</a:t>
          </a:r>
          <a:r>
            <a:rPr lang="en-US" sz="2000" b="0" kern="1200" dirty="0" smtClean="0">
              <a:solidFill>
                <a:schemeClr val="tx1"/>
              </a:solidFill>
            </a:rPr>
            <a:t> </a:t>
          </a:r>
          <a:r>
            <a:rPr lang="en-US" sz="2000" b="0" kern="1200" dirty="0" err="1" smtClean="0">
              <a:solidFill>
                <a:schemeClr val="tx1"/>
              </a:solidFill>
            </a:rPr>
            <a:t>obstoječih</a:t>
          </a:r>
          <a:r>
            <a:rPr lang="en-US" sz="2000" b="0" kern="1200" dirty="0" smtClean="0">
              <a:solidFill>
                <a:schemeClr val="tx1"/>
              </a:solidFill>
            </a:rPr>
            <a:t> </a:t>
          </a:r>
          <a:r>
            <a:rPr lang="en-US" sz="2000" b="0" kern="1200" dirty="0" err="1" smtClean="0">
              <a:solidFill>
                <a:schemeClr val="tx1"/>
              </a:solidFill>
            </a:rPr>
            <a:t>virov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456751" y="88369"/>
        <a:ext cx="6394523" cy="442800"/>
      </dsp:txXfrm>
    </dsp:sp>
    <dsp:sp modelId="{B17C9694-5F89-E541-8713-D51CDF4F0BA2}">
      <dsp:nvSpPr>
        <dsp:cNvPr id="0" name=""/>
        <dsp:cNvSpPr/>
      </dsp:nvSpPr>
      <dsp:spPr>
        <a:xfrm>
          <a:off x="0" y="990169"/>
          <a:ext cx="913503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85324-6120-8047-BA7B-F9121027B9BE}">
      <dsp:nvSpPr>
        <dsp:cNvPr id="0" name=""/>
        <dsp:cNvSpPr/>
      </dsp:nvSpPr>
      <dsp:spPr>
        <a:xfrm>
          <a:off x="456751" y="768769"/>
          <a:ext cx="6394523" cy="44280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Izdelava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kazala</a:t>
          </a:r>
          <a:r>
            <a:rPr lang="en-US" sz="2000" kern="1200" dirty="0" smtClean="0">
              <a:solidFill>
                <a:schemeClr val="tx1"/>
              </a:solidFill>
            </a:rPr>
            <a:t> (</a:t>
          </a:r>
          <a:r>
            <a:rPr lang="en-US" sz="2000" kern="1200" dirty="0" err="1" smtClean="0">
              <a:solidFill>
                <a:schemeClr val="tx1"/>
              </a:solidFill>
            </a:rPr>
            <a:t>nabor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problemov</a:t>
          </a:r>
          <a:r>
            <a:rPr lang="en-US" sz="2000" kern="1200" dirty="0" smtClean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6751" y="768769"/>
        <a:ext cx="6394523" cy="442800"/>
      </dsp:txXfrm>
    </dsp:sp>
    <dsp:sp modelId="{28CE4069-2E44-6C4B-8D18-7043D0C956B8}">
      <dsp:nvSpPr>
        <dsp:cNvPr id="0" name=""/>
        <dsp:cNvSpPr/>
      </dsp:nvSpPr>
      <dsp:spPr>
        <a:xfrm>
          <a:off x="0" y="1670569"/>
          <a:ext cx="913503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365D8-0675-D54B-8390-2EBA3DEFEE65}">
      <dsp:nvSpPr>
        <dsp:cNvPr id="0" name=""/>
        <dsp:cNvSpPr/>
      </dsp:nvSpPr>
      <dsp:spPr>
        <a:xfrm>
          <a:off x="456751" y="1449169"/>
          <a:ext cx="6394523" cy="44280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Izbira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platforme</a:t>
          </a:r>
          <a:r>
            <a:rPr lang="en-US" sz="2000" kern="1200" dirty="0" smtClean="0">
              <a:solidFill>
                <a:schemeClr val="tx1"/>
              </a:solidFill>
            </a:rPr>
            <a:t> (</a:t>
          </a:r>
          <a:r>
            <a:rPr lang="sl-SI" sz="2000" kern="1200" dirty="0" smtClean="0">
              <a:solidFill>
                <a:schemeClr val="tx1"/>
              </a:solidFill>
            </a:rPr>
            <a:t>oblikovanje </a:t>
          </a:r>
          <a:r>
            <a:rPr lang="en-US" sz="2000" kern="1200" dirty="0" err="1" smtClean="0">
              <a:solidFill>
                <a:schemeClr val="tx1"/>
              </a:solidFill>
            </a:rPr>
            <a:t>spletne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sl-SI" sz="2000" kern="1200" dirty="0" smtClean="0">
              <a:solidFill>
                <a:schemeClr val="tx1"/>
              </a:solidFill>
            </a:rPr>
            <a:t>podobe</a:t>
          </a:r>
          <a:r>
            <a:rPr lang="en-US" sz="2000" kern="1200" dirty="0" smtClean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6751" y="1449169"/>
        <a:ext cx="6394523" cy="442800"/>
      </dsp:txXfrm>
    </dsp:sp>
    <dsp:sp modelId="{0B42770F-5D20-5E4B-BA74-8827359FB739}">
      <dsp:nvSpPr>
        <dsp:cNvPr id="0" name=""/>
        <dsp:cNvSpPr/>
      </dsp:nvSpPr>
      <dsp:spPr>
        <a:xfrm>
          <a:off x="0" y="2350969"/>
          <a:ext cx="913503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BF8CC-5D30-0745-9C35-45726B67F47C}">
      <dsp:nvSpPr>
        <dsp:cNvPr id="0" name=""/>
        <dsp:cNvSpPr/>
      </dsp:nvSpPr>
      <dsp:spPr>
        <a:xfrm>
          <a:off x="456751" y="2129569"/>
          <a:ext cx="6394523" cy="44280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I</a:t>
          </a:r>
          <a:r>
            <a:rPr lang="en-US" sz="2000" kern="1200" dirty="0" err="1" smtClean="0">
              <a:solidFill>
                <a:schemeClr val="tx1"/>
              </a:solidFill>
            </a:rPr>
            <a:t>zdelava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vzorčnih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gesel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6751" y="2129569"/>
        <a:ext cx="6394523" cy="442800"/>
      </dsp:txXfrm>
    </dsp:sp>
    <dsp:sp modelId="{46F0D837-1511-4D4E-81A2-09B5547336CD}">
      <dsp:nvSpPr>
        <dsp:cNvPr id="0" name=""/>
        <dsp:cNvSpPr/>
      </dsp:nvSpPr>
      <dsp:spPr>
        <a:xfrm>
          <a:off x="0" y="3031369"/>
          <a:ext cx="913503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24B72-B1AD-9940-AD84-648EA34323B4}">
      <dsp:nvSpPr>
        <dsp:cNvPr id="0" name=""/>
        <dsp:cNvSpPr/>
      </dsp:nvSpPr>
      <dsp:spPr>
        <a:xfrm>
          <a:off x="456751" y="2809969"/>
          <a:ext cx="6394523" cy="44280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Navodila za avtorje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6751" y="2809969"/>
        <a:ext cx="6394523" cy="442800"/>
      </dsp:txXfrm>
    </dsp:sp>
    <dsp:sp modelId="{B3DF6C85-FCEB-344E-AF0C-4E6C3A7DF4F4}">
      <dsp:nvSpPr>
        <dsp:cNvPr id="0" name=""/>
        <dsp:cNvSpPr/>
      </dsp:nvSpPr>
      <dsp:spPr>
        <a:xfrm>
          <a:off x="0" y="3711769"/>
          <a:ext cx="9135034" cy="685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980" tIns="312420" rIns="7089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800" kern="1200" dirty="0" smtClean="0"/>
            <a:t>Testiranja v šolah</a:t>
          </a:r>
          <a:endParaRPr lang="sl-SI" sz="1800" kern="1200" dirty="0"/>
        </a:p>
      </dsp:txBody>
      <dsp:txXfrm>
        <a:off x="0" y="3711769"/>
        <a:ext cx="9135034" cy="685125"/>
      </dsp:txXfrm>
    </dsp:sp>
    <dsp:sp modelId="{081BA1BF-2CE3-1B4D-970F-C83970503BDF}">
      <dsp:nvSpPr>
        <dsp:cNvPr id="0" name=""/>
        <dsp:cNvSpPr/>
      </dsp:nvSpPr>
      <dsp:spPr>
        <a:xfrm>
          <a:off x="456751" y="3490369"/>
          <a:ext cx="6394523" cy="44280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Izdelava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poglavij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6751" y="3490369"/>
        <a:ext cx="6394523" cy="442800"/>
      </dsp:txXfrm>
    </dsp:sp>
    <dsp:sp modelId="{267E14A6-EB0D-534B-9CC4-845CF4EDC014}">
      <dsp:nvSpPr>
        <dsp:cNvPr id="0" name=""/>
        <dsp:cNvSpPr/>
      </dsp:nvSpPr>
      <dsp:spPr>
        <a:xfrm>
          <a:off x="0" y="4699294"/>
          <a:ext cx="913503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7CB58-38AE-BE4A-96F5-65353F073B4F}">
      <dsp:nvSpPr>
        <dsp:cNvPr id="0" name=""/>
        <dsp:cNvSpPr/>
      </dsp:nvSpPr>
      <dsp:spPr>
        <a:xfrm>
          <a:off x="456751" y="4477894"/>
          <a:ext cx="6394523" cy="44280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Usklajevanje</a:t>
          </a:r>
          <a:r>
            <a:rPr lang="en-US" sz="2000" kern="1200" dirty="0" smtClean="0">
              <a:solidFill>
                <a:schemeClr val="tx1"/>
              </a:solidFill>
            </a:rPr>
            <a:t> s </a:t>
          </a:r>
          <a:r>
            <a:rPr lang="en-US" sz="2000" kern="1200" dirty="0" err="1" smtClean="0">
              <a:solidFill>
                <a:schemeClr val="tx1"/>
              </a:solidFill>
            </a:rPr>
            <a:t>slogovnim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priročnikom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6751" y="4477894"/>
        <a:ext cx="6394523" cy="442800"/>
      </dsp:txXfrm>
    </dsp:sp>
    <dsp:sp modelId="{E520FBDF-8365-4E3C-9FE9-03ED21F0F58C}">
      <dsp:nvSpPr>
        <dsp:cNvPr id="0" name=""/>
        <dsp:cNvSpPr/>
      </dsp:nvSpPr>
      <dsp:spPr>
        <a:xfrm>
          <a:off x="0" y="5379694"/>
          <a:ext cx="913503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F1052-85B6-45BA-B02B-F12F787FE323}">
      <dsp:nvSpPr>
        <dsp:cNvPr id="0" name=""/>
        <dsp:cNvSpPr/>
      </dsp:nvSpPr>
      <dsp:spPr>
        <a:xfrm>
          <a:off x="456751" y="5158294"/>
          <a:ext cx="6394523" cy="44280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698" tIns="0" rIns="241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Zaključek - objava spletnega portala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456751" y="5158294"/>
        <a:ext cx="6394523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BC09E-F84D-4C42-AF4D-C537A0CE4669}" type="datetimeFigureOut">
              <a:rPr lang="sl-SI" smtClean="0"/>
              <a:pPr/>
              <a:t>15.2.2011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240B1-BBAE-43A8-B310-41B30293CAA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79E5-5B77-E645-8670-FDE58478B21F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EEC1-F6D0-0E49-ACDB-9C9E21A9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3B679-D150-4B56-A5B4-930619803726}" type="slidenum">
              <a:rPr lang="sl-SI" smtClean="0">
                <a:solidFill>
                  <a:prstClr val="black"/>
                </a:solidFill>
              </a:rPr>
              <a:pPr/>
              <a:t>1</a:t>
            </a:fld>
            <a:endParaRPr lang="sl-SI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EEC1-F6D0-0E49-ACDB-9C9E21A90AE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0"/>
            <a:ext cx="857726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TIP-ESS-S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688" y="6019800"/>
            <a:ext cx="30273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pic>
        <p:nvPicPr>
          <p:cNvPr id="7" name="Picture 6" descr="MSS_201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00" y="6066667"/>
            <a:ext cx="3650472" cy="5616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lik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8" y="0"/>
            <a:ext cx="857726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9" name="Picture 11" descr="LOGOTIP-ESS-S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6688" y="6019800"/>
            <a:ext cx="30273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SS_201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00" y="6066667"/>
            <a:ext cx="3650472" cy="56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jina.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adiva.txt.si/slovenscina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diva.txt.si/slovenscina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zarinteractive.longmanhomeusa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knjiga.si/" TargetMode="External"/><Relationship Id="rId5" Type="http://schemas.openxmlformats.org/officeDocument/2006/relationships/hyperlink" Target="http://www.centerslo.net/" TargetMode="External"/><Relationship Id="rId4" Type="http://schemas.openxmlformats.org/officeDocument/2006/relationships/hyperlink" Target="http://www2.arnes.si/~lmarus/sus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knjiga.si/" TargetMode="External"/><Relationship Id="rId5" Type="http://schemas.openxmlformats.org/officeDocument/2006/relationships/hyperlink" Target="http://www.centerslo.net/" TargetMode="External"/><Relationship Id="rId4" Type="http://schemas.openxmlformats.org/officeDocument/2006/relationships/hyperlink" Target="http://www2.arnes.si/~lmarus/suss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Pedagoška</a:t>
            </a:r>
            <a:r>
              <a:rPr lang="en-US" dirty="0" smtClean="0"/>
              <a:t> </a:t>
            </a:r>
            <a:r>
              <a:rPr lang="en-US" dirty="0" err="1" smtClean="0"/>
              <a:t>korpusna</a:t>
            </a:r>
            <a:r>
              <a:rPr lang="en-US" dirty="0" smtClean="0"/>
              <a:t> </a:t>
            </a:r>
            <a:r>
              <a:rPr lang="en-US" dirty="0" err="1" smtClean="0"/>
              <a:t>slovnica</a:t>
            </a:r>
            <a:r>
              <a:rPr lang="en-US" dirty="0" smtClean="0"/>
              <a:t> – </a:t>
            </a:r>
            <a:r>
              <a:rPr lang="en-US" dirty="0" err="1" smtClean="0"/>
              <a:t>učencu</a:t>
            </a:r>
            <a:r>
              <a:rPr lang="en-US" dirty="0" smtClean="0"/>
              <a:t> </a:t>
            </a:r>
            <a:r>
              <a:rPr lang="en-US" dirty="0" err="1" smtClean="0"/>
              <a:t>prijazna</a:t>
            </a:r>
            <a:r>
              <a:rPr lang="en-US" dirty="0" smtClean="0"/>
              <a:t> “</a:t>
            </a:r>
            <a:r>
              <a:rPr lang="en-US" dirty="0" err="1" smtClean="0"/>
              <a:t>slovnica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979169" y="3886200"/>
            <a:ext cx="5098965" cy="1752600"/>
          </a:xfrm>
        </p:spPr>
        <p:txBody>
          <a:bodyPr/>
          <a:lstStyle/>
          <a:p>
            <a:pPr algn="l"/>
            <a:endParaRPr lang="en-US" sz="2200" dirty="0" smtClean="0"/>
          </a:p>
          <a:p>
            <a:pPr algn="l"/>
            <a:r>
              <a:rPr lang="en-US" sz="2000" dirty="0" err="1" smtClean="0"/>
              <a:t>Iztok</a:t>
            </a:r>
            <a:r>
              <a:rPr lang="en-US" sz="2000" dirty="0" smtClean="0"/>
              <a:t> </a:t>
            </a:r>
            <a:r>
              <a:rPr lang="en-US" sz="2000" dirty="0" err="1" smtClean="0"/>
              <a:t>Kosem</a:t>
            </a:r>
            <a:endParaRPr lang="en-US" sz="2000" dirty="0" smtClean="0"/>
          </a:p>
          <a:p>
            <a:pPr algn="l"/>
            <a:r>
              <a:rPr lang="en-US" sz="2000" dirty="0" err="1" smtClean="0"/>
              <a:t>Trojina</a:t>
            </a:r>
            <a:r>
              <a:rPr lang="en-US" sz="2000" dirty="0" smtClean="0"/>
              <a:t>, </a:t>
            </a:r>
            <a:r>
              <a:rPr lang="en-US" sz="2000" dirty="0" err="1" smtClean="0"/>
              <a:t>zavod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uporabno</a:t>
            </a:r>
            <a:r>
              <a:rPr lang="en-US" sz="2000" dirty="0" smtClean="0"/>
              <a:t> </a:t>
            </a:r>
            <a:r>
              <a:rPr lang="en-US" sz="2000" dirty="0" err="1" smtClean="0"/>
              <a:t>slovenistiko</a:t>
            </a:r>
            <a:endParaRPr lang="en-US" sz="2000" dirty="0" smtClean="0"/>
          </a:p>
          <a:p>
            <a:pPr algn="l"/>
            <a:r>
              <a:rPr lang="en-US" sz="2000" dirty="0" smtClean="0">
                <a:hlinkClick r:id="rId3"/>
              </a:rPr>
              <a:t>www.trojina.si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59" y="1356068"/>
            <a:ext cx="7933765" cy="5410712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Aktivnost na projektu SSJ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Trajanje: januar 2010 - december 2013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Izhodišče: opis jezikovnega sistema, ki različne ravni jezikovnega sistema obravnava celostno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l-SI" sz="3200" b="0" i="0" u="none" strike="noStrike" kern="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Povezanost z aktivnostjo slogovni priročnik</a:t>
            </a:r>
            <a:endParaRPr lang="sl-SI" sz="3200" kern="0" dirty="0" smtClean="0">
              <a:solidFill>
                <a:srgbClr val="000000"/>
              </a:solidFill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l-SI" sz="3200" b="0" i="0" u="none" strike="noStrike" kern="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417715"/>
            <a:ext cx="8229600" cy="630797"/>
          </a:xfrm>
        </p:spPr>
        <p:txBody>
          <a:bodyPr/>
          <a:lstStyle/>
          <a:p>
            <a:r>
              <a:rPr lang="en-US" sz="3600" dirty="0" err="1" smtClean="0"/>
              <a:t>Načrt</a:t>
            </a:r>
            <a:r>
              <a:rPr lang="en-US" sz="3600" dirty="0" smtClean="0"/>
              <a:t> </a:t>
            </a:r>
            <a:r>
              <a:rPr lang="en-US" sz="3600" dirty="0" err="1" smtClean="0"/>
              <a:t>izdelave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011936"/>
          <a:ext cx="9135034" cy="584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jeni pravokotnik 4"/>
          <p:cNvSpPr/>
          <p:nvPr/>
        </p:nvSpPr>
        <p:spPr bwMode="auto">
          <a:xfrm>
            <a:off x="7261412" y="1114552"/>
            <a:ext cx="1589980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2010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7219815" y="3845055"/>
            <a:ext cx="1591200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b="1" dirty="0" smtClean="0">
                <a:latin typeface="Arial" charset="0"/>
              </a:rPr>
              <a:t>j</a:t>
            </a:r>
            <a:r>
              <a:rPr kumimoji="0" 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ulij 2011</a:t>
            </a:r>
          </a:p>
        </p:txBody>
      </p:sp>
      <p:sp>
        <p:nvSpPr>
          <p:cNvPr id="7" name="Zaobljeni pravokotnik 6"/>
          <p:cNvSpPr/>
          <p:nvPr/>
        </p:nvSpPr>
        <p:spPr bwMode="auto">
          <a:xfrm>
            <a:off x="7207623" y="5490274"/>
            <a:ext cx="1591200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julij 2013</a:t>
            </a:r>
          </a:p>
        </p:txBody>
      </p:sp>
      <p:sp>
        <p:nvSpPr>
          <p:cNvPr id="8" name="Zaobljeni pravokotnik 7"/>
          <p:cNvSpPr/>
          <p:nvPr/>
        </p:nvSpPr>
        <p:spPr bwMode="auto">
          <a:xfrm>
            <a:off x="7207623" y="6212401"/>
            <a:ext cx="1591200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b="1" dirty="0" smtClean="0">
                <a:latin typeface="Arial" charset="0"/>
              </a:rPr>
              <a:t>konec </a:t>
            </a:r>
            <a:r>
              <a:rPr kumimoji="0" 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2013</a:t>
            </a:r>
          </a:p>
        </p:txBody>
      </p:sp>
      <p:sp>
        <p:nvSpPr>
          <p:cNvPr id="9" name="Pravokotnik 8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6660777" y="45540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7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naliza obstoječih virov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59" y="1356068"/>
            <a:ext cx="9099175" cy="5410712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Učbeniki, slovnice, elektronski viri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Osredotočenost na: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r>
              <a:rPr lang="sl-SI" sz="2800" kern="0" dirty="0" smtClean="0">
                <a:solidFill>
                  <a:srgbClr val="000000"/>
                </a:solidFill>
              </a:rPr>
              <a:t>Jezik in primere rabe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r>
              <a:rPr kumimoji="0" lang="sl-SI" sz="2800" b="0" i="0" u="none" strike="noStrike" kern="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Način podajanja vsebine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r>
              <a:rPr lang="sl-SI" sz="2800" kern="0" dirty="0" smtClean="0">
                <a:solidFill>
                  <a:srgbClr val="000000"/>
                </a:solidFill>
                <a:latin typeface="Arial" charset="0"/>
              </a:rPr>
              <a:t>Oblikovne rešitve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r>
              <a:rPr kumimoji="0" lang="sl-SI" sz="2800" b="0" i="0" u="none" strike="noStrike" kern="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Uporabniško (ne)prijaznost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200" kern="0" dirty="0" smtClean="0">
              <a:solidFill>
                <a:srgbClr val="000000"/>
              </a:solidFill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l-SI" sz="3200" b="0" i="0" u="none" strike="noStrike" kern="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naliza obstoječih virov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59" y="1356068"/>
            <a:ext cx="9099175" cy="5293757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2400" b="1" kern="0" dirty="0" smtClean="0">
                <a:solidFill>
                  <a:srgbClr val="000000"/>
                </a:solidFill>
              </a:rPr>
              <a:t>SLOVNICE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Večinoma klasična sistemska struktura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err="1" smtClean="0">
                <a:solidFill>
                  <a:srgbClr val="000000"/>
                </a:solidFill>
              </a:rPr>
              <a:t>Neizogibanje</a:t>
            </a:r>
            <a:r>
              <a:rPr lang="sl-SI" sz="2400" kern="0" dirty="0" smtClean="0">
                <a:solidFill>
                  <a:srgbClr val="000000"/>
                </a:solidFill>
              </a:rPr>
              <a:t> terminologiji (naprednejši ciljni uporabnik)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Nekatere tuje slovnice odstopajo od sistemskega pristopa in se posvečajo težavam: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000" kern="0" dirty="0" err="1" smtClean="0">
                <a:solidFill>
                  <a:srgbClr val="000000"/>
                </a:solidFill>
              </a:rPr>
              <a:t>Foley</a:t>
            </a:r>
            <a:r>
              <a:rPr lang="sl-SI" sz="2000" kern="0" dirty="0" smtClean="0">
                <a:solidFill>
                  <a:srgbClr val="000000"/>
                </a:solidFill>
              </a:rPr>
              <a:t>, Mark, in Diane Hall (2009)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Advanced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Learners</a:t>
            </a:r>
            <a:r>
              <a:rPr lang="sl-SI" sz="2000" i="1" kern="0" dirty="0" smtClean="0">
                <a:solidFill>
                  <a:srgbClr val="000000"/>
                </a:solidFill>
              </a:rPr>
              <a:t>'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Grammar</a:t>
            </a:r>
            <a:r>
              <a:rPr lang="sl-SI" sz="2000" i="1" kern="0" dirty="0" smtClean="0">
                <a:solidFill>
                  <a:srgbClr val="000000"/>
                </a:solidFill>
              </a:rPr>
              <a:t>. A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Self</a:t>
            </a:r>
            <a:r>
              <a:rPr lang="sl-SI" sz="2000" i="1" kern="0" dirty="0" smtClean="0">
                <a:solidFill>
                  <a:srgbClr val="000000"/>
                </a:solidFill>
              </a:rPr>
              <a:t>-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study</a:t>
            </a:r>
            <a:r>
              <a:rPr lang="sl-SI" sz="2000" i="1" kern="0" dirty="0" smtClean="0">
                <a:solidFill>
                  <a:srgbClr val="000000"/>
                </a:solidFill>
              </a:rPr>
              <a:t> Reference &amp;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Practice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Book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with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Answers</a:t>
            </a:r>
            <a:r>
              <a:rPr lang="sl-SI" sz="2000" i="1" kern="0" dirty="0" smtClean="0">
                <a:solidFill>
                  <a:srgbClr val="000000"/>
                </a:solidFill>
              </a:rPr>
              <a:t>. </a:t>
            </a:r>
            <a:r>
              <a:rPr lang="sl-SI" sz="2000" kern="0" dirty="0" err="1" smtClean="0">
                <a:solidFill>
                  <a:srgbClr val="000000"/>
                </a:solidFill>
              </a:rPr>
              <a:t>Harlow</a:t>
            </a:r>
            <a:r>
              <a:rPr lang="sl-SI" sz="2000" kern="0" dirty="0" smtClean="0">
                <a:solidFill>
                  <a:srgbClr val="000000"/>
                </a:solidFill>
              </a:rPr>
              <a:t>: </a:t>
            </a:r>
            <a:r>
              <a:rPr lang="sl-SI" sz="2000" kern="0" dirty="0" err="1" smtClean="0">
                <a:solidFill>
                  <a:srgbClr val="000000"/>
                </a:solidFill>
              </a:rPr>
              <a:t>Longman</a:t>
            </a:r>
            <a:r>
              <a:rPr lang="sl-SI" sz="2000" kern="0" dirty="0" smtClean="0">
                <a:solidFill>
                  <a:srgbClr val="000000"/>
                </a:solidFill>
              </a:rPr>
              <a:t>.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V tujih slovnicah več opiranja na korpusne podatke: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000" kern="0" dirty="0" smtClean="0">
                <a:solidFill>
                  <a:srgbClr val="000000"/>
                </a:solidFill>
              </a:rPr>
              <a:t>Carter, </a:t>
            </a:r>
            <a:r>
              <a:rPr lang="sl-SI" sz="2000" kern="0" dirty="0" err="1" smtClean="0">
                <a:solidFill>
                  <a:srgbClr val="000000"/>
                </a:solidFill>
              </a:rPr>
              <a:t>Ron</a:t>
            </a:r>
            <a:r>
              <a:rPr lang="sl-SI" sz="2000" kern="0" dirty="0" smtClean="0">
                <a:solidFill>
                  <a:srgbClr val="000000"/>
                </a:solidFill>
              </a:rPr>
              <a:t> in McCarthy, Michael (2006) </a:t>
            </a:r>
            <a:r>
              <a:rPr lang="sl-SI" sz="2000" i="1" kern="0" dirty="0" smtClean="0">
                <a:solidFill>
                  <a:srgbClr val="000000"/>
                </a:solidFill>
              </a:rPr>
              <a:t>Cambridge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Grammar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of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English</a:t>
            </a:r>
            <a:r>
              <a:rPr lang="sl-SI" sz="2000" i="1" kern="0" dirty="0" smtClean="0">
                <a:solidFill>
                  <a:srgbClr val="000000"/>
                </a:solidFill>
              </a:rPr>
              <a:t>, A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Comprehensive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Guide</a:t>
            </a:r>
            <a:r>
              <a:rPr lang="sl-SI" sz="2000" i="1" kern="0" dirty="0" smtClean="0">
                <a:solidFill>
                  <a:srgbClr val="000000"/>
                </a:solidFill>
              </a:rPr>
              <a:t> -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Spoken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and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Written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English</a:t>
            </a:r>
            <a:r>
              <a:rPr lang="sl-SI" sz="2000" i="1" kern="0" dirty="0" smtClean="0">
                <a:solidFill>
                  <a:srgbClr val="000000"/>
                </a:solidFill>
              </a:rPr>
              <a:t>,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Grammar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and</a:t>
            </a:r>
            <a:r>
              <a:rPr lang="sl-SI" sz="2000" i="1" kern="0" dirty="0" smtClean="0">
                <a:solidFill>
                  <a:srgbClr val="000000"/>
                </a:solidFill>
              </a:rPr>
              <a:t> </a:t>
            </a:r>
            <a:r>
              <a:rPr lang="sl-SI" sz="2000" i="1" kern="0" dirty="0" err="1" smtClean="0">
                <a:solidFill>
                  <a:srgbClr val="000000"/>
                </a:solidFill>
              </a:rPr>
              <a:t>Usage</a:t>
            </a:r>
            <a:r>
              <a:rPr lang="sl-SI" sz="2000" i="1" kern="0" dirty="0" smtClean="0">
                <a:solidFill>
                  <a:srgbClr val="000000"/>
                </a:solidFill>
              </a:rPr>
              <a:t>. </a:t>
            </a:r>
            <a:r>
              <a:rPr lang="sl-SI" sz="2000" kern="0" dirty="0" smtClean="0">
                <a:solidFill>
                  <a:srgbClr val="000000"/>
                </a:solidFill>
              </a:rPr>
              <a:t>Cambridge </a:t>
            </a:r>
            <a:r>
              <a:rPr lang="sl-SI" sz="2000" kern="0" dirty="0" err="1" smtClean="0">
                <a:solidFill>
                  <a:srgbClr val="000000"/>
                </a:solidFill>
              </a:rPr>
              <a:t>University</a:t>
            </a:r>
            <a:r>
              <a:rPr lang="sl-SI" sz="2000" kern="0" dirty="0" smtClean="0">
                <a:solidFill>
                  <a:srgbClr val="000000"/>
                </a:solidFill>
              </a:rPr>
              <a:t> </a:t>
            </a:r>
            <a:r>
              <a:rPr lang="sl-SI" sz="2000" kern="0" dirty="0" err="1" smtClean="0">
                <a:solidFill>
                  <a:srgbClr val="000000"/>
                </a:solidFill>
              </a:rPr>
              <a:t>Press</a:t>
            </a:r>
            <a:r>
              <a:rPr lang="sl-SI" sz="2000" kern="0" dirty="0" smtClean="0">
                <a:solidFill>
                  <a:srgbClr val="000000"/>
                </a:solidFill>
              </a:rPr>
              <a:t>.</a:t>
            </a:r>
            <a:endParaRPr kumimoji="0" lang="sl-SI" sz="2000" b="0" i="0" u="none" strike="noStrike" kern="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naliza obstoječih virov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59" y="1356068"/>
            <a:ext cx="9099175" cy="5466112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2400" b="1" kern="0" dirty="0" smtClean="0">
                <a:solidFill>
                  <a:srgbClr val="000000"/>
                </a:solidFill>
              </a:rPr>
              <a:t>ELEKTRONSKI VIRI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Pogosto le knjige prenesene v e-obliko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Ponekod iskanja možna le s klikanjem po kazalu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r>
              <a:rPr lang="sl-SI" sz="2400" kern="0" dirty="0" smtClean="0">
                <a:solidFill>
                  <a:srgbClr val="000000"/>
                </a:solidFill>
                <a:hlinkClick r:id="rId3"/>
              </a:rPr>
              <a:t>http://gradiva.txt.si/slovenscina</a:t>
            </a:r>
            <a:r>
              <a:rPr lang="sl-SI" sz="2400" kern="0" dirty="0" smtClean="0">
                <a:solidFill>
                  <a:srgbClr val="000000"/>
                </a:solidFill>
              </a:rPr>
              <a:t> 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</a:pPr>
            <a:endParaRPr lang="sl-SI" sz="16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gradivo-txt-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6" y="153417"/>
            <a:ext cx="9072277" cy="659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naliza obstoječih virov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59" y="1356068"/>
            <a:ext cx="9099175" cy="5355312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2400" b="1" kern="0" dirty="0" smtClean="0">
                <a:solidFill>
                  <a:srgbClr val="000000"/>
                </a:solidFill>
              </a:rPr>
              <a:t>ELEKTRONSKI VIRI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Pogosto le knjige prenesene v e-obliko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Ponekod iskanja možna le s klikanjem po kazalu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r>
              <a:rPr lang="sl-SI" sz="2400" kern="0" dirty="0" smtClean="0">
                <a:solidFill>
                  <a:srgbClr val="000000"/>
                </a:solidFill>
                <a:hlinkClick r:id="rId3"/>
              </a:rPr>
              <a:t>http://gradiva.txt.si/slovenscina</a:t>
            </a:r>
            <a:r>
              <a:rPr lang="sl-SI" sz="2400" kern="0" dirty="0" smtClean="0">
                <a:solidFill>
                  <a:srgbClr val="000000"/>
                </a:solidFill>
              </a:rPr>
              <a:t> 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Slaba izkoriščenost prednosti elektronskega medija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400" kern="0" dirty="0" smtClean="0">
                <a:solidFill>
                  <a:srgbClr val="000000"/>
                </a:solidFill>
              </a:rPr>
              <a:t>Tujejezični viri boljši predvsem v izkoriščanju potenciala multimedijskih vsebin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r>
              <a:rPr lang="sl-SI" sz="2400" kern="0" dirty="0" smtClean="0">
                <a:solidFill>
                  <a:srgbClr val="000000"/>
                </a:solidFill>
                <a:hlinkClick r:id="rId4"/>
              </a:rPr>
              <a:t>http://azarinteractive.longmanhomeusa.com/</a:t>
            </a:r>
            <a:r>
              <a:rPr lang="sl-SI" sz="2400" kern="0" dirty="0" smtClean="0">
                <a:solidFill>
                  <a:srgbClr val="000000"/>
                </a:solidFill>
              </a:rPr>
              <a:t> 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</a:pPr>
            <a:endParaRPr lang="sl-SI" sz="22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60000"/>
            </a:pPr>
            <a:endParaRPr lang="sl-SI" sz="16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naliza obstoječih virov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22211" y="1369716"/>
            <a:ext cx="9099175" cy="5453801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2400" b="1" kern="0" dirty="0" smtClean="0">
                <a:solidFill>
                  <a:srgbClr val="000000"/>
                </a:solidFill>
              </a:rPr>
              <a:t>JEZIK IN PRIMERI RABE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Razlage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sl-SI" sz="2400" kern="0" dirty="0" smtClean="0">
                <a:solidFill>
                  <a:srgbClr val="000000"/>
                </a:solidFill>
              </a:rPr>
              <a:t>od splošnega k specifičnemu, definiran termin pogosto na koncu razlage</a:t>
            </a: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sl-SI" sz="2400" kern="0" dirty="0" smtClean="0">
                <a:solidFill>
                  <a:srgbClr val="000000"/>
                </a:solidFill>
              </a:rPr>
              <a:t>Boljše so enostavčne razlage, izogibati se je treba kompleksnosti (npr. rabi velikega števila odvisnikov, oklepajev ali podpičij)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Avtentični zgledi, v obliki povedi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Nagovarjanje uporabnika v 1. osebi množine (2. oseba množine v nalogah)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16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naliza obstoječih virov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22211" y="1369716"/>
            <a:ext cx="9099175" cy="3459409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2400" b="1" kern="0" dirty="0" smtClean="0">
                <a:solidFill>
                  <a:srgbClr val="000000"/>
                </a:solidFill>
              </a:rPr>
              <a:t>PODAJANJE VSEBINE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err="1" smtClean="0">
                <a:solidFill>
                  <a:srgbClr val="000000"/>
                </a:solidFill>
              </a:rPr>
              <a:t>Večnivojsko</a:t>
            </a:r>
            <a:r>
              <a:rPr lang="sl-SI" sz="2800" kern="0" dirty="0" smtClean="0">
                <a:solidFill>
                  <a:srgbClr val="000000"/>
                </a:solidFill>
              </a:rPr>
              <a:t> podajanje vsebine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vsak jezikoslovni pojem mora biti razložen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Podani primeri neustrezne rabe, sledi jim ponazoritev ustrezne rabe (daj primer)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16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Slika 8"/>
          <p:cNvPicPr/>
          <p:nvPr/>
        </p:nvPicPr>
        <p:blipFill>
          <a:blip r:embed="rId4" cstate="print"/>
          <a:srcRect r="2205"/>
          <a:stretch>
            <a:fillRect/>
          </a:stretch>
        </p:blipFill>
        <p:spPr bwMode="auto">
          <a:xfrm>
            <a:off x="62756" y="4443454"/>
            <a:ext cx="9081244" cy="209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naliza obstoječih virov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22211" y="1369716"/>
            <a:ext cx="9099175" cy="5306068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2400" b="1" kern="0" dirty="0" smtClean="0">
                <a:solidFill>
                  <a:srgbClr val="000000"/>
                </a:solidFill>
              </a:rPr>
              <a:t>GRAFIČNA PODOBA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Izraba alternativ, kot so preglednice, tabele in miselni vzorci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Definicije grafično ločiti od ostalega besedila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Uporaba rubrik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Zmerna barvitost in omejen nabor pisav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28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24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16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kupucbenik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809" y="3818964"/>
            <a:ext cx="1619895" cy="1830481"/>
          </a:xfrm>
        </p:spPr>
      </p:pic>
      <p:pic>
        <p:nvPicPr>
          <p:cNvPr id="5" name="Slika 4" descr="slovnica-toporiši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681" y="4034118"/>
            <a:ext cx="1256537" cy="1739152"/>
          </a:xfrm>
          <a:prstGeom prst="rect">
            <a:avLst/>
          </a:prstGeom>
        </p:spPr>
      </p:pic>
      <p:pic>
        <p:nvPicPr>
          <p:cNvPr id="6" name="Slika 5" descr="com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45140"/>
            <a:ext cx="1739153" cy="1739153"/>
          </a:xfrm>
          <a:prstGeom prst="rect">
            <a:avLst/>
          </a:prstGeom>
        </p:spPr>
      </p:pic>
      <p:pic>
        <p:nvPicPr>
          <p:cNvPr id="7" name="Slika 6" descr="boy_doing_homewor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765612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25151" y="1917922"/>
            <a:ext cx="1891553" cy="1123712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Nekaj primerov napak oblike</a:t>
            </a: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509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4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u="sng" kern="0" dirty="0" smtClean="0">
                <a:solidFill>
                  <a:srgbClr val="000000"/>
                </a:solidFill>
              </a:rPr>
              <a:t>1. Analiza korpusa ŠOLAR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oblike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skladnje</a:t>
            </a:r>
            <a:endParaRPr lang="sl-SI" sz="3200" u="sng" kern="0" dirty="0" smtClean="0">
              <a:solidFill>
                <a:srgbClr val="0070C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besedišča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zapisa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2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6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b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25151" y="1917922"/>
            <a:ext cx="1891553" cy="1123712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Nekaj primerov napak oblike</a:t>
            </a: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509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4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u="sng" kern="0" dirty="0" smtClean="0">
                <a:solidFill>
                  <a:srgbClr val="000000"/>
                </a:solidFill>
              </a:rPr>
              <a:t>1. Analiza korpusa ŠOLAR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oblike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skladnje</a:t>
            </a:r>
            <a:endParaRPr lang="sl-SI" sz="3200" u="sng" kern="0" dirty="0" smtClean="0">
              <a:solidFill>
                <a:srgbClr val="0070C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besedišča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zapisa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2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6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24" name="Zaokrožen pravokotni oblaček 23"/>
          <p:cNvSpPr/>
          <p:nvPr/>
        </p:nvSpPr>
        <p:spPr bwMode="auto">
          <a:xfrm rot="5400000">
            <a:off x="4624738" y="2544438"/>
            <a:ext cx="2247424" cy="2953402"/>
          </a:xfrm>
          <a:prstGeom prst="wedgeRoundRectCallout">
            <a:avLst>
              <a:gd name="adj1" fmla="val -22324"/>
              <a:gd name="adj2" fmla="val 63260"/>
              <a:gd name="adj3" fmla="val 16667"/>
            </a:avLst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Vključujejo napake besednega</a:t>
            </a:r>
            <a:r>
              <a:rPr lang="sl-SI" sz="2400" dirty="0" smtClean="0">
                <a:latin typeface="Arial" charset="0"/>
              </a:rPr>
              <a:t> </a:t>
            </a:r>
            <a:r>
              <a:rPr kumimoji="0" lang="sl-SI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eda; izpusta, odvečnih besed</a:t>
            </a:r>
            <a:r>
              <a:rPr lang="sl-SI" sz="2400" baseline="0" dirty="0" smtClean="0">
                <a:latin typeface="Arial" charset="0"/>
              </a:rPr>
              <a:t>,</a:t>
            </a:r>
            <a:r>
              <a:rPr kumimoji="0" lang="sl-SI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neustrezne strukture.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25151" y="1917922"/>
            <a:ext cx="1891553" cy="1123712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Nekaj primerov napak oblike</a:t>
            </a: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509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4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u="sng" kern="0" dirty="0" smtClean="0">
                <a:solidFill>
                  <a:srgbClr val="000000"/>
                </a:solidFill>
              </a:rPr>
              <a:t>1. Analiza korpusa ŠOLAR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oblike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skladnje</a:t>
            </a:r>
            <a:endParaRPr lang="sl-SI" sz="3200" u="sng" kern="0" dirty="0" smtClean="0">
              <a:solidFill>
                <a:srgbClr val="0070C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besedišča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zapisa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2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2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600" b="1" kern="0" dirty="0" smtClean="0">
              <a:solidFill>
                <a:srgbClr val="000000"/>
              </a:solidFill>
            </a:endParaRPr>
          </a:p>
        </p:txBody>
      </p:sp>
      <p:sp>
        <p:nvSpPr>
          <p:cNvPr id="24" name="Zaokrožen pravokotni oblaček 23"/>
          <p:cNvSpPr/>
          <p:nvPr/>
        </p:nvSpPr>
        <p:spPr bwMode="auto">
          <a:xfrm rot="5400000">
            <a:off x="4034719" y="3495195"/>
            <a:ext cx="1306305" cy="4680914"/>
          </a:xfrm>
          <a:prstGeom prst="wedgeRoundRectCallout">
            <a:avLst>
              <a:gd name="adj1" fmla="val -67092"/>
              <a:gd name="adj2" fmla="val 32040"/>
              <a:gd name="adj3" fmla="val 16667"/>
            </a:avLst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400" dirty="0" smtClean="0">
                <a:latin typeface="Arial" charset="0"/>
              </a:rPr>
              <a:t>Vključujejo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napake</a:t>
            </a:r>
            <a:r>
              <a:rPr kumimoji="0" lang="sl-SI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č</a:t>
            </a:r>
            <a:r>
              <a:rPr lang="sl-SI" sz="2400" dirty="0" smtClean="0">
                <a:latin typeface="Arial" charset="0"/>
              </a:rPr>
              <a:t>rkovanja; krajšav, male/velike začetnice; pisanja skupaj/narazen, številk</a:t>
            </a:r>
            <a:r>
              <a:rPr kumimoji="0" lang="sl-SI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25151" y="1917922"/>
            <a:ext cx="1891553" cy="1123712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Nekaj primerov napak oblike</a:t>
            </a: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509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4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u="sng" kern="0" dirty="0" smtClean="0">
                <a:solidFill>
                  <a:srgbClr val="000000"/>
                </a:solidFill>
              </a:rPr>
              <a:t>1. Analiza korpusa ŠOLAR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oblike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skladnje</a:t>
            </a:r>
            <a:endParaRPr lang="sl-SI" sz="3200" u="sng" kern="0" dirty="0" smtClean="0">
              <a:solidFill>
                <a:srgbClr val="0070C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besedišča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zapisa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2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6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b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25151" y="1917922"/>
            <a:ext cx="1891553" cy="1123712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Nekaj primerov napak oblike</a:t>
            </a: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509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4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u="sng" kern="0" dirty="0" smtClean="0">
                <a:solidFill>
                  <a:srgbClr val="000000"/>
                </a:solidFill>
              </a:rPr>
              <a:t>1. Analiza korpusa ŠOLAR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oblike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skladnje</a:t>
            </a:r>
            <a:endParaRPr lang="sl-SI" sz="3200" u="sng" kern="0" dirty="0" smtClean="0">
              <a:solidFill>
                <a:srgbClr val="0070C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kern="0" dirty="0" smtClean="0">
                <a:solidFill>
                  <a:srgbClr val="000000"/>
                </a:solidFill>
              </a:rPr>
              <a:t>besedišča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l-SI" sz="3200" kern="0" dirty="0" smtClean="0">
                <a:solidFill>
                  <a:srgbClr val="000000"/>
                </a:solidFill>
              </a:rPr>
              <a:t>Napake </a:t>
            </a:r>
            <a:r>
              <a:rPr lang="sl-SI" sz="3200" b="1" u="sng" kern="0" dirty="0" smtClean="0">
                <a:solidFill>
                  <a:srgbClr val="0070C0"/>
                </a:solidFill>
              </a:rPr>
              <a:t>zapisa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2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l-SI" sz="3600" b="1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b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nedoločnik/namenilnik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grada vsebine 3"/>
          <p:cNvGraphicFramePr>
            <a:graphicFrameLocks noGrp="1"/>
          </p:cNvGraphicFramePr>
          <p:nvPr>
            <p:ph idx="1"/>
          </p:nvPr>
        </p:nvGraphicFramePr>
        <p:xfrm>
          <a:off x="109180" y="1858064"/>
          <a:ext cx="8966579" cy="42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66579"/>
              </a:tblGrid>
              <a:tr h="753179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 err="1"/>
                        <a:t>Meursault</a:t>
                      </a:r>
                      <a:r>
                        <a:rPr lang="sl-SI" sz="2400" u="none" strike="noStrike" dirty="0"/>
                        <a:t> je menil, da se absurdnosti vsi moremo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"&gt; </a:t>
                      </a:r>
                      <a:r>
                        <a:rPr lang="sl-SI" sz="2400" u="none" strike="noStrike" dirty="0" smtClean="0"/>
                        <a:t>zavedat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&lt;p&gt;zavedati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&lt;/p&gt;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&lt;/u&gt;</a:t>
                      </a:r>
                      <a:r>
                        <a:rPr lang="sl-SI" sz="2400" u="none" strike="noStrike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sl-SI" sz="2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  <a:tr h="753179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/>
                        <a:t>Odpeljali so ga domov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"&gt;</a:t>
                      </a:r>
                      <a:r>
                        <a:rPr lang="sl-SI" sz="2400" u="none" strike="noStrike" dirty="0" smtClean="0"/>
                        <a:t>zakrpati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&lt;p&gt;zakrpat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&lt;/p&gt;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&lt;/u&gt;</a:t>
                      </a:r>
                      <a:r>
                        <a:rPr lang="sl-SI" sz="2400" u="none" strike="noStrike" dirty="0"/>
                        <a:t>, kjer je vzel svoj revolver, in se vrnil do </a:t>
                      </a:r>
                      <a:r>
                        <a:rPr lang="sl-SI" sz="2400" u="none" strike="noStrike" dirty="0" err="1"/>
                        <a:t>arabcev</a:t>
                      </a:r>
                      <a:r>
                        <a:rPr lang="sl-SI" sz="2400" u="none" strike="noStrike" dirty="0"/>
                        <a:t>, kjer je svojemu "dolžniku" nameril pištolo v glavo.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  <a:tr h="753179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/>
                        <a:t>Pa še ne zna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tip="O"&gt;</a:t>
                      </a:r>
                      <a:r>
                        <a:rPr lang="sl-SI" sz="2400" u="none" strike="noStrike" dirty="0"/>
                        <a:t>razmišljat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&lt;p&gt;razmišljati&lt;/p&gt;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&lt;/u&gt;</a:t>
                      </a:r>
                      <a:r>
                        <a:rPr lang="sl-SI" sz="2400" u="none" strike="noStrike" dirty="0"/>
                        <a:t>, saj ga drugi vedno ukanijo, kljub temu da hoče on njih.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  <a:tr h="112255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/>
                        <a:t>Ljubezen resnično lahko premaga vse ovire samo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tip="O"&gt;</a:t>
                      </a:r>
                      <a:r>
                        <a:rPr lang="sl-SI" sz="2400" u="none" strike="noStrike" dirty="0" smtClean="0"/>
                        <a:t>more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&lt;p&gt;mora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&lt;/p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&gt;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&lt;/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u&gt;</a:t>
                      </a:r>
                      <a:r>
                        <a:rPr lang="sl-SI" sz="2400" u="none" strike="noStrike" dirty="0"/>
                        <a:t> to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tip="O"&gt;</a:t>
                      </a:r>
                      <a:r>
                        <a:rPr lang="sl-SI" sz="2400" u="none" strike="noStrike" dirty="0" err="1" smtClean="0"/>
                        <a:t>hotet</a:t>
                      </a:r>
                      <a:r>
                        <a:rPr lang="sl-SI" sz="2400" u="none" strike="noStrike" dirty="0" smtClean="0"/>
                        <a:t> 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&lt;p&gt;hoteti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&lt;/p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&gt;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&lt;/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u&gt;</a:t>
                      </a:r>
                      <a:r>
                        <a:rPr lang="sl-SI" sz="2400" u="none" strike="noStrike" dirty="0"/>
                        <a:t> in biti čvrsta </a:t>
                      </a:r>
                      <a:r>
                        <a:rPr lang="sl-SI" sz="2400" u="none" strike="noStrike" dirty="0" smtClean="0"/>
                        <a:t>ne glede </a:t>
                      </a:r>
                      <a:r>
                        <a:rPr lang="sl-SI" sz="2400" u="none" strike="noStrike" dirty="0"/>
                        <a:t>na to kaj se bo zgodilo.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sklanjanje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Ograda vsebine 3"/>
          <p:cNvGraphicFramePr>
            <a:graphicFrameLocks noGrp="1"/>
          </p:cNvGraphicFramePr>
          <p:nvPr>
            <p:ph idx="1"/>
          </p:nvPr>
        </p:nvGraphicFramePr>
        <p:xfrm>
          <a:off x="136476" y="1760586"/>
          <a:ext cx="8980227" cy="459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80227"/>
              </a:tblGrid>
              <a:tr h="117630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/>
                        <a:t>Polikarp in Izidor nista imela ravno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O“ </a:t>
                      </a:r>
                      <a:r>
                        <a:rPr lang="sl-SI" sz="2400" u="none" strike="noStrike" dirty="0" err="1" smtClean="0">
                          <a:solidFill>
                            <a:srgbClr val="C00000"/>
                          </a:solidFill>
                        </a:rPr>
                        <a:t>pov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="1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"&gt;</a:t>
                      </a:r>
                      <a:r>
                        <a:rPr lang="sl-SI" sz="2400" u="none" strike="noStrike" dirty="0" err="1" smtClean="0"/>
                        <a:t>najbolši</a:t>
                      </a:r>
                      <a:r>
                        <a:rPr lang="sl-SI" sz="2400" u="none" strike="noStrike" dirty="0" smtClean="0"/>
                        <a:t> 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&lt;p&gt;najboljšega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p&gt;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&lt;/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u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&gt;</a:t>
                      </a:r>
                      <a:r>
                        <a:rPr lang="sl-SI" sz="2400" u="none" strike="noStrike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&lt;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u tip="O" </a:t>
                      </a:r>
                      <a:r>
                        <a:rPr lang="sl-SI" sz="2400" u="none" strike="noStrike" dirty="0" err="1">
                          <a:solidFill>
                            <a:srgbClr val="C00000"/>
                          </a:solidFill>
                        </a:rPr>
                        <a:t>pov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="1"&gt;</a:t>
                      </a:r>
                      <a:r>
                        <a:rPr lang="sl-SI" sz="2400" u="none" strike="noStrike" dirty="0" smtClean="0"/>
                        <a:t>odnos 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&lt;p&gt;odnosa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p&gt;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&lt;/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u&gt;</a:t>
                      </a:r>
                      <a:r>
                        <a:rPr lang="sl-SI" sz="2400" u="none" strike="noStrike" dirty="0"/>
                        <a:t>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  <a:tr h="82969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/>
                        <a:t>Vendar je bila Katarina v očeh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tip="O"&gt;</a:t>
                      </a:r>
                      <a:r>
                        <a:rPr lang="sl-SI" sz="2400" u="none" strike="noStrike" dirty="0" smtClean="0"/>
                        <a:t>partizanih 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&lt;p&gt;partizanov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&lt;/p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&gt;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&lt;/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u&gt;</a:t>
                      </a:r>
                      <a:r>
                        <a:rPr lang="sl-SI" sz="2400" u="none" strike="noStrike" dirty="0"/>
                        <a:t> izdajalka, zato so jo obsodili na smrt.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  <a:tr h="117630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/>
                        <a:t>Naša družba je prvič v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tip="O"&gt;</a:t>
                      </a:r>
                      <a:r>
                        <a:rPr lang="sl-SI" sz="2400" u="none" strike="noStrike" dirty="0" err="1"/>
                        <a:t>večih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&lt;p&gt;več&lt;/p&gt;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&lt;/u&gt;</a:t>
                      </a:r>
                      <a:r>
                        <a:rPr lang="sl-SI" sz="2400" u="none" strike="noStrike" dirty="0"/>
                        <a:t> letih dobila „vodjo”, nekoga, ki je </a:t>
                      </a:r>
                      <a:r>
                        <a:rPr lang="sl-SI" sz="2400" u="none" strike="noStrike" dirty="0" smtClean="0"/>
                        <a:t>izstopal</a:t>
                      </a:r>
                      <a:r>
                        <a:rPr lang="sl-SI" sz="2400" u="none" strike="noStrike" dirty="0"/>
                        <a:t>, ki je bil nekaj več kot vsi ostali, nekoga, ki je imel glavno besedo.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  <a:tr h="115931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/>
                        <a:t>In imela je razlog zato, ker je imela doma še troje manjših glav oz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tip="O"&gt;</a:t>
                      </a:r>
                      <a:r>
                        <a:rPr lang="sl-SI" sz="2400" u="none" strike="noStrike" dirty="0"/>
                        <a:t>otrokov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&lt;p&gt;otrok&lt;/p&gt;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&lt;/u&gt;</a:t>
                      </a:r>
                      <a:r>
                        <a:rPr lang="sl-SI" sz="2400" u="none" strike="noStrike" dirty="0"/>
                        <a:t>, ki so bili delovni, kot oče Karničnik.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ujemanje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grada vsebine 3"/>
          <p:cNvGraphicFramePr>
            <a:graphicFrameLocks noGrp="1"/>
          </p:cNvGraphicFramePr>
          <p:nvPr>
            <p:ph idx="1"/>
          </p:nvPr>
        </p:nvGraphicFramePr>
        <p:xfrm>
          <a:off x="195747" y="2553828"/>
          <a:ext cx="8748216" cy="24821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48216"/>
              </a:tblGrid>
              <a:tr h="110496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/>
                        <a:t>Dvogovori o vojnem dogajanju ju </a:t>
                      </a:r>
                      <a:r>
                        <a:rPr lang="pt-BR" sz="2400" u="none" strike="noStrike" dirty="0">
                          <a:solidFill>
                            <a:srgbClr val="C00000"/>
                          </a:solidFill>
                        </a:rPr>
                        <a:t>&lt;u tip="O"&gt;</a:t>
                      </a:r>
                      <a:r>
                        <a:rPr lang="pt-BR" sz="2400" u="none" strike="noStrike" dirty="0" smtClean="0"/>
                        <a:t>pripelje</a:t>
                      </a:r>
                      <a:r>
                        <a:rPr lang="pt-BR" sz="2400" u="none" strike="noStrike" dirty="0" smtClean="0">
                          <a:solidFill>
                            <a:srgbClr val="0070C0"/>
                          </a:solidFill>
                        </a:rPr>
                        <a:t>&lt;p&gt;pripeljejo</a:t>
                      </a:r>
                      <a:r>
                        <a:rPr lang="pt-BR" sz="2400" u="none" strike="noStrike" dirty="0">
                          <a:solidFill>
                            <a:srgbClr val="0070C0"/>
                          </a:solidFill>
                        </a:rPr>
                        <a:t>&lt;/p</a:t>
                      </a:r>
                      <a:r>
                        <a:rPr lang="pt-BR" sz="2400" u="none" strike="noStrike" dirty="0" smtClean="0">
                          <a:solidFill>
                            <a:srgbClr val="0070C0"/>
                          </a:solidFill>
                        </a:rPr>
                        <a:t>&gt;</a:t>
                      </a:r>
                      <a:r>
                        <a:rPr lang="pt-BR" sz="2400" u="none" strike="noStrike" dirty="0" smtClean="0">
                          <a:solidFill>
                            <a:srgbClr val="C00000"/>
                          </a:solidFill>
                        </a:rPr>
                        <a:t>&lt;/</a:t>
                      </a:r>
                      <a:r>
                        <a:rPr lang="pt-BR" sz="2400" u="none" strike="noStrike" dirty="0">
                          <a:solidFill>
                            <a:srgbClr val="C00000"/>
                          </a:solidFill>
                        </a:rPr>
                        <a:t>u&gt;</a:t>
                      </a:r>
                      <a:r>
                        <a:rPr lang="pt-BR" sz="2400" u="none" strike="noStrike" dirty="0"/>
                        <a:t> do razhajanj.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  <a:tr h="1377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 smtClean="0"/>
                        <a:t>Kot </a:t>
                      </a:r>
                      <a:r>
                        <a:rPr lang="sl-SI" sz="2400" u="none" strike="noStrike" dirty="0"/>
                        <a:t>že prej omenjeno nam ti dve zgodbi iz Svetega pisma 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&lt;u tip="O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"&gt;</a:t>
                      </a:r>
                      <a:r>
                        <a:rPr lang="sl-SI" sz="2400" u="none" strike="noStrike" dirty="0" smtClean="0"/>
                        <a:t>kažejo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&lt;p&gt;kažeta</a:t>
                      </a:r>
                      <a:r>
                        <a:rPr lang="sl-SI" sz="2400" u="none" strike="noStrike" dirty="0">
                          <a:solidFill>
                            <a:srgbClr val="0070C0"/>
                          </a:solidFill>
                        </a:rPr>
                        <a:t>&lt;/p</a:t>
                      </a:r>
                      <a:r>
                        <a:rPr lang="sl-SI" sz="2400" u="none" strike="noStrike" dirty="0" smtClean="0">
                          <a:solidFill>
                            <a:srgbClr val="0070C0"/>
                          </a:solidFill>
                        </a:rPr>
                        <a:t>&gt;</a:t>
                      </a:r>
                      <a:r>
                        <a:rPr lang="sl-SI" sz="2400" u="none" strike="noStrike" dirty="0" smtClean="0">
                          <a:solidFill>
                            <a:srgbClr val="C00000"/>
                          </a:solidFill>
                        </a:rPr>
                        <a:t>&lt;/</a:t>
                      </a:r>
                      <a:r>
                        <a:rPr lang="sl-SI" sz="2400" u="none" strike="noStrike" dirty="0">
                          <a:solidFill>
                            <a:srgbClr val="C00000"/>
                          </a:solidFill>
                        </a:rPr>
                        <a:t>u&gt;</a:t>
                      </a:r>
                      <a:r>
                        <a:rPr lang="sl-SI" sz="2400" u="none" strike="noStrike" dirty="0"/>
                        <a:t> modrost in pravičnost Salomona in Jezusa.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72000" marB="7200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11503" y="1356068"/>
            <a:ext cx="1891553" cy="3354050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Oglej si rezultate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423023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kern="0" dirty="0" smtClean="0">
                <a:solidFill>
                  <a:srgbClr val="000000"/>
                </a:solidFill>
              </a:rPr>
              <a:t>2. Analiza odgovorov učiteljev na vprašanje o najpogostejših slovničnih težavah, ki jih imajo učenci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Ograda vsebine 3"/>
          <p:cNvGraphicFramePr>
            <a:graphicFrameLocks noGrp="1"/>
          </p:cNvGraphicFramePr>
          <p:nvPr>
            <p:ph idx="1"/>
          </p:nvPr>
        </p:nvGraphicFramePr>
        <p:xfrm>
          <a:off x="7367877" y="2156346"/>
          <a:ext cx="1612347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3552"/>
                <a:gridCol w="518795"/>
              </a:tblGrid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Raven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%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skladnja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30,63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oblikoslovje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30,17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pravopis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22,36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sporočanje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5,05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glasoslovje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3,83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drugo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3,22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besedotvorje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2,30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besedoslovje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1,38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stilistika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0,61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pravorečje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0,46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11503" y="1356068"/>
            <a:ext cx="1891553" cy="3354050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Oglej si rezultate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423023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kern="0" dirty="0" smtClean="0">
                <a:solidFill>
                  <a:srgbClr val="000000"/>
                </a:solidFill>
              </a:rPr>
              <a:t>2. Analiza odgovorov učiteljev na vprašanje o najpogostejših slovničnih težavah, ki jih imajo učenci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Ograda vsebine 3"/>
          <p:cNvGraphicFramePr>
            <a:graphicFrameLocks noGrp="1"/>
          </p:cNvGraphicFramePr>
          <p:nvPr>
            <p:ph idx="1"/>
          </p:nvPr>
        </p:nvGraphicFramePr>
        <p:xfrm>
          <a:off x="7367877" y="2156346"/>
          <a:ext cx="1612347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3552"/>
                <a:gridCol w="518795"/>
              </a:tblGrid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Raven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%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skladnja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30,63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oblikoslovje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30,17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pravopis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22,36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sporočanje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5,05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glasoslovje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3,83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drugo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3,22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besedotvorje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2,30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besedoslovje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1,38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stilistika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0,61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pravorečje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0,46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24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Kateri</a:t>
            </a:r>
            <a:r>
              <a:rPr lang="en-US" sz="3600" dirty="0" smtClean="0"/>
              <a:t> </a:t>
            </a:r>
            <a:r>
              <a:rPr lang="en-US" sz="3600" dirty="0" err="1" smtClean="0"/>
              <a:t>vir</a:t>
            </a:r>
            <a:r>
              <a:rPr lang="sl-SI" sz="3600" dirty="0" smtClean="0"/>
              <a:t>i so najprimernejši za reševanje težav učencev</a:t>
            </a:r>
            <a:r>
              <a:rPr lang="en-US" sz="3600" dirty="0" smtClean="0"/>
              <a:t> </a:t>
            </a:r>
            <a:r>
              <a:rPr lang="en-US" sz="3600" dirty="0" err="1" smtClean="0"/>
              <a:t>izven</a:t>
            </a:r>
            <a:r>
              <a:rPr lang="en-US" sz="3600" dirty="0" smtClean="0"/>
              <a:t> </a:t>
            </a:r>
            <a:r>
              <a:rPr lang="en-US" sz="3600" dirty="0" err="1" smtClean="0"/>
              <a:t>šole</a:t>
            </a:r>
            <a:r>
              <a:rPr lang="sl-SI" sz="3600" dirty="0" smtClean="0"/>
              <a:t>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97609"/>
          <a:ext cx="8229600" cy="32548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590800"/>
                <a:gridCol w="2743200"/>
              </a:tblGrid>
              <a:tr h="80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/>
                        <a:t>ODGOVOR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ŠT. POJAVITEV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DELEŽ VSEH ODGOVOROV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učbenik za slovenščino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/>
                        <a:t>219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79,3 %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slovnica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/>
                        <a:t>30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10,9 %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spletna stran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/>
                        <a:t>36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/>
                        <a:t>13 %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 smtClean="0"/>
                        <a:t>drugo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/>
                        <a:t>43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/>
                        <a:t>15,6 %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b="1" dirty="0" smtClean="0"/>
                        <a:t>SKUPAJ</a:t>
                      </a:r>
                      <a:endParaRPr lang="en-US" sz="2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2000" b="1" dirty="0"/>
                        <a:t>328</a:t>
                      </a:r>
                      <a:endParaRPr lang="en-US" sz="2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6978821" cy="5435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4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 bwMode="auto">
          <a:xfrm>
            <a:off x="7566344" y="1499298"/>
            <a:ext cx="1140928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Nazaj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2" name="Ograda vsebine 3"/>
          <p:cNvGraphicFramePr>
            <a:graphicFrameLocks/>
          </p:cNvGraphicFramePr>
          <p:nvPr/>
        </p:nvGraphicFramePr>
        <p:xfrm>
          <a:off x="311625" y="1499298"/>
          <a:ext cx="6498336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7408"/>
                <a:gridCol w="2090928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Raven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%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skladnja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30,63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oblikoslovje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30,17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pravopis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22,36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sporočanje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5,05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glasoslovje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3,83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drugo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3,22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besedotvorje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2,30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besedoslovje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1,38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stilistika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0,61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pravorečje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0,46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6978821" cy="5435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4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 bwMode="auto">
          <a:xfrm>
            <a:off x="7566344" y="1499298"/>
            <a:ext cx="1140928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Nazaj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2" name="Ograda vsebine 3"/>
          <p:cNvGraphicFramePr>
            <a:graphicFrameLocks/>
          </p:cNvGraphicFramePr>
          <p:nvPr/>
        </p:nvGraphicFramePr>
        <p:xfrm>
          <a:off x="311625" y="1499298"/>
          <a:ext cx="6498336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7408"/>
                <a:gridCol w="2090928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Raven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%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skladnja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30,63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oblikoslovje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30,17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pravopis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22,36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sporočanje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5,05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glasoslovje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3,83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drugo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3,22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besedotvorje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2,30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besedoslovje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1,38</a:t>
                      </a:r>
                      <a:endParaRPr lang="sl-SI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stilistika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0,61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pravorečje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0,46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2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11503" y="1356068"/>
            <a:ext cx="1891553" cy="3354050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Oglej si rezultate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175643" cy="5423023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kern="0" dirty="0" smtClean="0">
                <a:solidFill>
                  <a:srgbClr val="000000"/>
                </a:solidFill>
              </a:rPr>
              <a:t>2. Analiza odgovorov učiteljev na vprašanje o najpogostejših slovničnih težavah, ki jih imajo učenci</a:t>
            </a: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Ograda vsebine 3"/>
          <p:cNvGraphicFramePr>
            <a:graphicFrameLocks noGrp="1"/>
          </p:cNvGraphicFramePr>
          <p:nvPr>
            <p:ph idx="1"/>
          </p:nvPr>
        </p:nvGraphicFramePr>
        <p:xfrm>
          <a:off x="7367877" y="2156346"/>
          <a:ext cx="1612347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3552"/>
                <a:gridCol w="518795"/>
              </a:tblGrid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Raven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%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skladnja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30,63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oblikoslovje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30,17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pravopis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22,36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sporočanje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5,05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glasoslovje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3,83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drugo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3,22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besedotvorje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2,30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besedoslovje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1,38</a:t>
                      </a:r>
                      <a:endParaRPr lang="sl-SI" sz="800" dirty="0"/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stilistika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0,61</a:t>
                      </a:r>
                    </a:p>
                  </a:txBody>
                  <a:tcPr/>
                </a:tc>
              </a:tr>
              <a:tr h="121767"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pravorečje</a:t>
                      </a:r>
                      <a:endParaRPr lang="sl-S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800" dirty="0" smtClean="0"/>
                        <a:t>0,46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920116" cy="50906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kern="0" dirty="0" smtClean="0">
                <a:solidFill>
                  <a:srgbClr val="000000"/>
                </a:solidFill>
              </a:rPr>
              <a:t>3. Analiza slovničnih vprašanj (in odgovorov) na spletnih forumih</a:t>
            </a: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ŠUSS (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http://www2.</a:t>
            </a:r>
            <a:r>
              <a:rPr lang="sl-SI" sz="2800" kern="0" dirty="0" err="1" smtClean="0">
                <a:solidFill>
                  <a:srgbClr val="000000"/>
                </a:solidFill>
                <a:hlinkClick r:id="rId4"/>
              </a:rPr>
              <a:t>arnes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.si/~</a:t>
            </a:r>
            <a:r>
              <a:rPr lang="sl-SI" sz="2800" kern="0" dirty="0" err="1" smtClean="0">
                <a:solidFill>
                  <a:srgbClr val="000000"/>
                </a:solidFill>
                <a:hlinkClick r:id="rId4"/>
              </a:rPr>
              <a:t>lmarus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sl-SI" sz="2800" kern="0" dirty="0" err="1" smtClean="0">
                <a:solidFill>
                  <a:srgbClr val="000000"/>
                </a:solidFill>
                <a:hlinkClick r:id="rId4"/>
              </a:rPr>
              <a:t>suss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sl-SI" sz="2800" kern="0" dirty="0" smtClean="0">
                <a:solidFill>
                  <a:srgbClr val="000000"/>
                </a:solidFill>
              </a:rPr>
              <a:t>)</a:t>
            </a: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Center za slovenščino kot drugi/tuji jezik (</a:t>
            </a:r>
            <a:r>
              <a:rPr lang="sl-SI" sz="2800" kern="0" dirty="0" err="1" smtClean="0">
                <a:solidFill>
                  <a:srgbClr val="000000"/>
                </a:solidFill>
                <a:hlinkClick r:id="rId5"/>
              </a:rPr>
              <a:t>www.centerslo.net</a:t>
            </a:r>
            <a:r>
              <a:rPr lang="sl-SI" sz="2800" kern="0" dirty="0" smtClean="0">
                <a:solidFill>
                  <a:srgbClr val="000000"/>
                </a:solidFill>
              </a:rPr>
              <a:t>)</a:t>
            </a: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err="1" smtClean="0">
                <a:solidFill>
                  <a:srgbClr val="000000"/>
                </a:solidFill>
              </a:rPr>
              <a:t>Med.Over.net</a:t>
            </a:r>
            <a:endParaRPr lang="sl-SI" sz="2800" kern="0" dirty="0" smtClean="0">
              <a:solidFill>
                <a:srgbClr val="000000"/>
              </a:solidFill>
            </a:endParaRP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err="1" smtClean="0">
                <a:solidFill>
                  <a:srgbClr val="000000"/>
                </a:solidFill>
                <a:hlinkClick r:id="rId6"/>
              </a:rPr>
              <a:t>www.eknjiga.si</a:t>
            </a:r>
            <a:endParaRPr lang="sl-SI" sz="28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8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 bwMode="auto">
          <a:xfrm>
            <a:off x="7388120" y="1774213"/>
            <a:ext cx="1678675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Na začetek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15498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hlinkClick r:id="rId3" action="ppaction://hlinksldjump"/>
              </a:rPr>
              <a:t>O slovnici</a:t>
            </a:r>
            <a:endParaRPr kumimoji="0" lang="sl-SI" sz="1400" b="0" i="0" u="sng" strike="noStrike" cap="none" normalizeH="0" baseline="0" dirty="0" smtClean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Izdelava kazala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9508" y="1328772"/>
            <a:ext cx="7920116" cy="50906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000" kern="0" dirty="0" smtClean="0">
              <a:solidFill>
                <a:srgbClr val="000000"/>
              </a:solidFill>
            </a:endParaRPr>
          </a:p>
          <a:p>
            <a:pPr marL="5400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kern="0" dirty="0" smtClean="0">
                <a:solidFill>
                  <a:srgbClr val="000000"/>
                </a:solidFill>
              </a:rPr>
              <a:t>3. Analiza slovničnih vprašanj (in odgovorov) na spletnih forumih</a:t>
            </a: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ŠUSS (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http://www2.</a:t>
            </a:r>
            <a:r>
              <a:rPr lang="sl-SI" sz="2800" kern="0" dirty="0" err="1" smtClean="0">
                <a:solidFill>
                  <a:srgbClr val="000000"/>
                </a:solidFill>
                <a:hlinkClick r:id="rId4"/>
              </a:rPr>
              <a:t>arnes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.si/~</a:t>
            </a:r>
            <a:r>
              <a:rPr lang="sl-SI" sz="2800" kern="0" dirty="0" err="1" smtClean="0">
                <a:solidFill>
                  <a:srgbClr val="000000"/>
                </a:solidFill>
                <a:hlinkClick r:id="rId4"/>
              </a:rPr>
              <a:t>lmarus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sl-SI" sz="2800" kern="0" dirty="0" err="1" smtClean="0">
                <a:solidFill>
                  <a:srgbClr val="000000"/>
                </a:solidFill>
                <a:hlinkClick r:id="rId4"/>
              </a:rPr>
              <a:t>suss</a:t>
            </a:r>
            <a:r>
              <a:rPr lang="sl-SI" sz="2800" kern="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sl-SI" sz="2800" kern="0" dirty="0" smtClean="0">
                <a:solidFill>
                  <a:srgbClr val="000000"/>
                </a:solidFill>
              </a:rPr>
              <a:t>)</a:t>
            </a: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smtClean="0">
                <a:solidFill>
                  <a:srgbClr val="000000"/>
                </a:solidFill>
              </a:rPr>
              <a:t>Center za slovenščino kot drugi/tuji jezik (</a:t>
            </a:r>
            <a:r>
              <a:rPr lang="sl-SI" sz="2800" kern="0" dirty="0" err="1" smtClean="0">
                <a:solidFill>
                  <a:srgbClr val="000000"/>
                </a:solidFill>
                <a:hlinkClick r:id="rId5"/>
              </a:rPr>
              <a:t>www.centerslo.net</a:t>
            </a:r>
            <a:r>
              <a:rPr lang="sl-SI" sz="2800" kern="0" dirty="0" smtClean="0">
                <a:solidFill>
                  <a:srgbClr val="000000"/>
                </a:solidFill>
              </a:rPr>
              <a:t>)</a:t>
            </a: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err="1" smtClean="0">
                <a:solidFill>
                  <a:srgbClr val="000000"/>
                </a:solidFill>
              </a:rPr>
              <a:t>Med.Over.net</a:t>
            </a:r>
            <a:endParaRPr lang="sl-SI" sz="2800" kern="0" dirty="0" smtClean="0">
              <a:solidFill>
                <a:srgbClr val="000000"/>
              </a:solidFill>
            </a:endParaRPr>
          </a:p>
          <a:p>
            <a:pPr marL="8640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800" kern="0" dirty="0" err="1" smtClean="0">
                <a:solidFill>
                  <a:srgbClr val="000000"/>
                </a:solidFill>
                <a:hlinkClick r:id="rId6"/>
              </a:rPr>
              <a:t>www.eknjiga.si</a:t>
            </a:r>
            <a:endParaRPr lang="sl-SI" sz="28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2800" kern="0" dirty="0" smtClean="0">
              <a:solidFill>
                <a:srgbClr val="000000"/>
              </a:solidFill>
            </a:endParaRPr>
          </a:p>
          <a:p>
            <a:pPr marL="997200" lvl="1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l-SI" sz="3200" kern="0" dirty="0" smtClean="0">
              <a:solidFill>
                <a:srgbClr val="00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 bwMode="auto">
          <a:xfrm>
            <a:off x="7388120" y="1774213"/>
            <a:ext cx="1678675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omic Sans MS" pitchFamily="66" charset="0"/>
              </a:rPr>
              <a:t>Na začetek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auto">
          <a:xfrm>
            <a:off x="-8965" y="-8965"/>
            <a:ext cx="9144000" cy="528918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aobljeni pravokotnik 8"/>
          <p:cNvSpPr/>
          <p:nvPr/>
        </p:nvSpPr>
        <p:spPr bwMode="auto">
          <a:xfrm>
            <a:off x="2294974" y="2290687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aobljeni pravokotnik 9"/>
          <p:cNvSpPr/>
          <p:nvPr/>
        </p:nvSpPr>
        <p:spPr bwMode="auto">
          <a:xfrm>
            <a:off x="2456338" y="2407751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11" name="Zaobljeni pravokotnik 10"/>
          <p:cNvSpPr/>
          <p:nvPr/>
        </p:nvSpPr>
        <p:spPr bwMode="auto">
          <a:xfrm>
            <a:off x="6481494" y="2416715"/>
            <a:ext cx="788885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dirty="0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Zaobljeni pravokotnik 11"/>
          <p:cNvSpPr/>
          <p:nvPr/>
        </p:nvSpPr>
        <p:spPr bwMode="auto">
          <a:xfrm>
            <a:off x="510991" y="2407751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1"/>
                            </p:stCondLst>
                            <p:childTnLst>
                              <p:par>
                                <p:cTn id="8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50000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O slovnici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jeni pravokotnik 15"/>
          <p:cNvSpPr/>
          <p:nvPr/>
        </p:nvSpPr>
        <p:spPr bwMode="auto">
          <a:xfrm>
            <a:off x="7202538" y="1631996"/>
            <a:ext cx="1891553" cy="442674"/>
          </a:xfrm>
          <a:prstGeom prst="roundRect">
            <a:avLst/>
          </a:prstGeom>
          <a:solidFill>
            <a:srgbClr val="7EDC89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PEDAGOŠKA</a:t>
            </a:r>
          </a:p>
        </p:txBody>
      </p:sp>
      <p:sp>
        <p:nvSpPr>
          <p:cNvPr id="17" name="Zaobljeni pravokotnik 16"/>
          <p:cNvSpPr/>
          <p:nvPr/>
        </p:nvSpPr>
        <p:spPr bwMode="auto">
          <a:xfrm>
            <a:off x="7211503" y="2286731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KORPUSNA</a:t>
            </a:r>
          </a:p>
        </p:txBody>
      </p:sp>
      <p:sp>
        <p:nvSpPr>
          <p:cNvPr id="18" name="Zaobljeni pravokotnik 17"/>
          <p:cNvSpPr/>
          <p:nvPr/>
        </p:nvSpPr>
        <p:spPr bwMode="auto">
          <a:xfrm>
            <a:off x="7202538" y="2934268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SLOVNICA</a:t>
            </a: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21" name="Zaobljeni pravokotnik 20"/>
          <p:cNvSpPr/>
          <p:nvPr/>
        </p:nvSpPr>
        <p:spPr bwMode="auto">
          <a:xfrm>
            <a:off x="7028328" y="5280209"/>
            <a:ext cx="2115671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IN ŠE ZA KONEC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Pravokotnik 22"/>
          <p:cNvSpPr/>
          <p:nvPr/>
        </p:nvSpPr>
        <p:spPr bwMode="auto">
          <a:xfrm>
            <a:off x="44825" y="1356065"/>
            <a:ext cx="6992469" cy="5509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sl-SI" sz="2800" dirty="0" smtClean="0"/>
          </a:p>
          <a:p>
            <a:pPr marL="342900" indent="-342900"/>
            <a:r>
              <a:rPr lang="sl-SI" sz="2400" dirty="0" smtClean="0"/>
              <a:t>	PEDAGOŠKA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l-SI" sz="2400" dirty="0" smtClean="0"/>
              <a:t>Namenjena osnovnošolcem (7-9. razred) in srednješolcem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l-SI" sz="2400" dirty="0" smtClean="0"/>
              <a:t>Slovnica naravnana na najšibkejši člen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l-SI" sz="2400" dirty="0" smtClean="0"/>
              <a:t>Koristna tudi za zahtevnejše uporabnike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l-SI" sz="2400" dirty="0" smtClean="0"/>
              <a:t>Predvidena vključitev kratkih vaj za preverjanje razumevanja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l-SI" sz="2400" dirty="0" smtClean="0"/>
              <a:t>Predvidena tudi za rabo v učilnici (interaktivne table)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sl-SI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50000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O slovnici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60" y="1356068"/>
            <a:ext cx="6992469" cy="5447645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/>
            <a:endParaRPr lang="sl-SI" sz="2400" dirty="0" smtClean="0"/>
          </a:p>
          <a:p>
            <a:pPr lvl="1"/>
            <a:r>
              <a:rPr lang="sl-SI" sz="2400" dirty="0" smtClean="0"/>
              <a:t>KORPUSNA</a:t>
            </a:r>
          </a:p>
          <a:p>
            <a:pPr marL="800100" lvl="1" indent="-342900"/>
            <a:r>
              <a:rPr lang="sl-SI" sz="2400" dirty="0" smtClean="0"/>
              <a:t>Uporaba korpusnih virov na vseh stopnjah izdelave slovnice: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sl-SI" sz="2400" dirty="0" smtClean="0"/>
              <a:t>Šolar – za nabor problemov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sl-SI" sz="2400" dirty="0" err="1" smtClean="0"/>
              <a:t>Gigafida</a:t>
            </a:r>
            <a:r>
              <a:rPr lang="sl-SI" sz="2400" dirty="0" smtClean="0"/>
              <a:t> – milijardni korpus slovenščine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sl-SI" sz="2400" dirty="0" smtClean="0"/>
              <a:t>KRES – referenčni korpus slovenščine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sl-SI" sz="2400" dirty="0" smtClean="0"/>
              <a:t>GOS – korpus govorjene slovenščine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sl-SI" sz="2400" dirty="0" smtClean="0"/>
              <a:t>Leksikalna baza</a:t>
            </a:r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lvl="2"/>
            <a:endParaRPr lang="sl-SI" dirty="0" smtClean="0"/>
          </a:p>
          <a:p>
            <a:pPr lvl="2"/>
            <a:endParaRPr lang="en-US" dirty="0" smtClean="0"/>
          </a:p>
        </p:txBody>
      </p:sp>
      <p:sp>
        <p:nvSpPr>
          <p:cNvPr id="14" name="Zaobljeni pravokotnik 13"/>
          <p:cNvSpPr/>
          <p:nvPr/>
        </p:nvSpPr>
        <p:spPr bwMode="auto">
          <a:xfrm>
            <a:off x="7202538" y="1631996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PEDAGOŠKA</a:t>
            </a:r>
          </a:p>
        </p:txBody>
      </p:sp>
      <p:sp>
        <p:nvSpPr>
          <p:cNvPr id="15" name="Zaobljeni pravokotnik 14"/>
          <p:cNvSpPr/>
          <p:nvPr/>
        </p:nvSpPr>
        <p:spPr bwMode="auto">
          <a:xfrm>
            <a:off x="7211503" y="2286731"/>
            <a:ext cx="1891553" cy="442674"/>
          </a:xfrm>
          <a:prstGeom prst="roundRect">
            <a:avLst/>
          </a:prstGeom>
          <a:solidFill>
            <a:srgbClr val="7EDC89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KORPUSNA</a:t>
            </a:r>
          </a:p>
        </p:txBody>
      </p:sp>
      <p:sp>
        <p:nvSpPr>
          <p:cNvPr id="20" name="Zaobljeni pravokotnik 19"/>
          <p:cNvSpPr/>
          <p:nvPr/>
        </p:nvSpPr>
        <p:spPr bwMode="auto">
          <a:xfrm>
            <a:off x="7202538" y="2934268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SLOVNICA</a:t>
            </a:r>
          </a:p>
        </p:txBody>
      </p:sp>
      <p:sp>
        <p:nvSpPr>
          <p:cNvPr id="24" name="Zaobljeni pravokotnik 23"/>
          <p:cNvSpPr/>
          <p:nvPr/>
        </p:nvSpPr>
        <p:spPr bwMode="auto">
          <a:xfrm>
            <a:off x="7028328" y="5280209"/>
            <a:ext cx="2115671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IN ŠE ZA KONEC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50000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O slovnici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60" y="1356068"/>
            <a:ext cx="6992469" cy="538609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/>
            <a:endParaRPr lang="sl-SI" sz="3200" dirty="0" smtClean="0"/>
          </a:p>
          <a:p>
            <a:pPr marL="800100" lvl="1" indent="-342900"/>
            <a:r>
              <a:rPr lang="sl-SI" sz="2400" dirty="0" smtClean="0"/>
              <a:t>“SLOVNICA”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Ni tradicionalna slovnica - slovnični portal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V ospredju je pomoč pri slovničnih težavah, ne pa opis sistema in usvajanje jezikoslovnih pojmov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Izkoriščanje prednosti elektronskega medija (multimedijska vsebina, intuitivnost)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Tematika predstavljena v </a:t>
            </a:r>
            <a:r>
              <a:rPr lang="sl-SI" sz="2400" b="1" dirty="0" smtClean="0"/>
              <a:t>izrazito poljudni </a:t>
            </a:r>
            <a:r>
              <a:rPr lang="sl-SI" sz="2400" dirty="0" smtClean="0"/>
              <a:t>in </a:t>
            </a:r>
            <a:r>
              <a:rPr lang="sl-SI" sz="2400" b="1" dirty="0" smtClean="0"/>
              <a:t>uporabniku prijazni </a:t>
            </a:r>
            <a:r>
              <a:rPr lang="sl-SI" sz="2400" dirty="0" smtClean="0"/>
              <a:t>obliki</a:t>
            </a:r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/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/>
            <a:endParaRPr lang="sl-SI" sz="2400" dirty="0" smtClean="0"/>
          </a:p>
        </p:txBody>
      </p:sp>
      <p:sp>
        <p:nvSpPr>
          <p:cNvPr id="14" name="Zaobljeni pravokotnik 13"/>
          <p:cNvSpPr/>
          <p:nvPr/>
        </p:nvSpPr>
        <p:spPr bwMode="auto">
          <a:xfrm>
            <a:off x="7202538" y="1631996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PEDAGOŠKA</a:t>
            </a:r>
          </a:p>
        </p:txBody>
      </p:sp>
      <p:sp>
        <p:nvSpPr>
          <p:cNvPr id="15" name="Zaobljeni pravokotnik 14"/>
          <p:cNvSpPr/>
          <p:nvPr/>
        </p:nvSpPr>
        <p:spPr bwMode="auto">
          <a:xfrm>
            <a:off x="7211503" y="2286731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KORPUSNA</a:t>
            </a:r>
          </a:p>
        </p:txBody>
      </p:sp>
      <p:sp>
        <p:nvSpPr>
          <p:cNvPr id="20" name="Zaobljeni pravokotnik 19"/>
          <p:cNvSpPr/>
          <p:nvPr/>
        </p:nvSpPr>
        <p:spPr bwMode="auto">
          <a:xfrm>
            <a:off x="7202538" y="2934268"/>
            <a:ext cx="1891553" cy="442674"/>
          </a:xfrm>
          <a:prstGeom prst="roundRect">
            <a:avLst/>
          </a:prstGeom>
          <a:solidFill>
            <a:srgbClr val="7EDC89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SLOVNICA</a:t>
            </a:r>
          </a:p>
        </p:txBody>
      </p:sp>
      <p:sp>
        <p:nvSpPr>
          <p:cNvPr id="24" name="Zaobljeni pravokotnik 23"/>
          <p:cNvSpPr/>
          <p:nvPr/>
        </p:nvSpPr>
        <p:spPr bwMode="auto">
          <a:xfrm>
            <a:off x="7028328" y="5280209"/>
            <a:ext cx="2115671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IN ŠE ZA KONEC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50000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O slovnici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60" y="1356068"/>
            <a:ext cx="6992469" cy="538609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/>
            <a:endParaRPr lang="sl-SI" sz="3200" dirty="0" smtClean="0"/>
          </a:p>
          <a:p>
            <a:pPr marL="800100" lvl="1" indent="-342900"/>
            <a:r>
              <a:rPr lang="sl-SI" sz="2400" dirty="0" smtClean="0"/>
              <a:t>“SLOVNICA”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Ni tradicionalna slovnica - slovnični portal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V ospredju je pomoč pri slovničnih težavah, ne pa opis sistema in usvajanje jezikoslovne terminologije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Izkoriščanje prednosti elektronskega medija (multimedijska vsebina, intuitivnost)</a:t>
            </a:r>
          </a:p>
          <a:p>
            <a:pPr marL="900000" lvl="2" indent="-342900">
              <a:buFont typeface="Arial" pitchFamily="34" charset="0"/>
              <a:buChar char="•"/>
            </a:pPr>
            <a:r>
              <a:rPr lang="sl-SI" sz="2400" dirty="0" smtClean="0"/>
              <a:t>Tematika predstavljena v </a:t>
            </a:r>
            <a:r>
              <a:rPr lang="sl-SI" sz="2400" b="1" dirty="0" smtClean="0"/>
              <a:t>izrazito poljudni </a:t>
            </a:r>
            <a:r>
              <a:rPr lang="sl-SI" sz="2400" dirty="0" smtClean="0"/>
              <a:t>in </a:t>
            </a:r>
            <a:r>
              <a:rPr lang="sl-SI" sz="2400" b="1" dirty="0" smtClean="0"/>
              <a:t>uporabniku prijazni </a:t>
            </a:r>
            <a:r>
              <a:rPr lang="sl-SI" sz="2400" dirty="0" smtClean="0"/>
              <a:t>obliki</a:t>
            </a:r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/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/>
            <a:endParaRPr lang="sl-SI" sz="2400" dirty="0" smtClean="0"/>
          </a:p>
        </p:txBody>
      </p:sp>
      <p:sp>
        <p:nvSpPr>
          <p:cNvPr id="14" name="Zaobljeni pravokotnik 13"/>
          <p:cNvSpPr/>
          <p:nvPr/>
        </p:nvSpPr>
        <p:spPr bwMode="auto">
          <a:xfrm>
            <a:off x="7202538" y="1631996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PEDAGOŠKA</a:t>
            </a:r>
          </a:p>
        </p:txBody>
      </p:sp>
      <p:sp>
        <p:nvSpPr>
          <p:cNvPr id="15" name="Zaobljeni pravokotnik 14"/>
          <p:cNvSpPr/>
          <p:nvPr/>
        </p:nvSpPr>
        <p:spPr bwMode="auto">
          <a:xfrm>
            <a:off x="7211503" y="2286731"/>
            <a:ext cx="1891553" cy="442674"/>
          </a:xfrm>
          <a:prstGeom prst="roundRect">
            <a:avLst/>
          </a:prstGeom>
          <a:solidFill>
            <a:srgbClr val="D4F0E1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KORPUSNA</a:t>
            </a:r>
          </a:p>
        </p:txBody>
      </p:sp>
      <p:sp>
        <p:nvSpPr>
          <p:cNvPr id="20" name="Zaobljeni pravokotnik 19"/>
          <p:cNvSpPr/>
          <p:nvPr/>
        </p:nvSpPr>
        <p:spPr bwMode="auto">
          <a:xfrm>
            <a:off x="7202538" y="2934268"/>
            <a:ext cx="1891553" cy="442674"/>
          </a:xfrm>
          <a:prstGeom prst="roundRect">
            <a:avLst/>
          </a:prstGeom>
          <a:solidFill>
            <a:srgbClr val="7EDC89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SLOVNICA</a:t>
            </a:r>
          </a:p>
        </p:txBody>
      </p:sp>
      <p:sp>
        <p:nvSpPr>
          <p:cNvPr id="24" name="Zaobljeni pravokotnik 23"/>
          <p:cNvSpPr/>
          <p:nvPr/>
        </p:nvSpPr>
        <p:spPr bwMode="auto">
          <a:xfrm>
            <a:off x="7028328" y="5280209"/>
            <a:ext cx="2115671" cy="4426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IN ŠE ZA KONEC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Razumljivost razlag v učbenikih (učitelji)</a:t>
            </a:r>
            <a:endParaRPr lang="sl-SI" sz="36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</p:nvPr>
        </p:nvGraphicFramePr>
        <p:xfrm>
          <a:off x="469392" y="1380744"/>
          <a:ext cx="8382000" cy="491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 bwMode="auto">
          <a:xfrm>
            <a:off x="1783985" y="744068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jeni pravokotnik 4"/>
          <p:cNvSpPr/>
          <p:nvPr/>
        </p:nvSpPr>
        <p:spPr bwMode="auto">
          <a:xfrm>
            <a:off x="62756" y="901823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  <p:sp>
        <p:nvSpPr>
          <p:cNvPr id="6" name="Zaobljeni pravokotnik 5"/>
          <p:cNvSpPr/>
          <p:nvPr/>
        </p:nvSpPr>
        <p:spPr bwMode="auto">
          <a:xfrm>
            <a:off x="6006356" y="878544"/>
            <a:ext cx="788892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-8965" y="-8966"/>
            <a:ext cx="9144000" cy="504000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660777" y="17929"/>
            <a:ext cx="1308847" cy="450000"/>
          </a:xfrm>
          <a:prstGeom prst="rect">
            <a:avLst/>
          </a:prstGeom>
          <a:solidFill>
            <a:srgbClr val="D3EBED"/>
          </a:solidFill>
          <a:ln w="3175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0" i="0" u="sng" strike="noStrike" cap="none" normalizeH="0" baseline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O slovnici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7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 bwMode="auto">
          <a:xfrm>
            <a:off x="1909482" y="842684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23" name="Pravokotnik 22"/>
          <p:cNvSpPr/>
          <p:nvPr/>
        </p:nvSpPr>
        <p:spPr bwMode="auto">
          <a:xfrm>
            <a:off x="35860" y="1356068"/>
            <a:ext cx="9099175" cy="5262979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/>
            <a:endParaRPr lang="sl-SI" sz="3200" dirty="0" smtClean="0"/>
          </a:p>
          <a:p>
            <a:pPr marL="800100" lvl="1" indent="-342900"/>
            <a:endParaRPr lang="sl-SI" sz="3200" dirty="0" smtClean="0"/>
          </a:p>
          <a:p>
            <a:pPr marL="800100" lvl="1" indent="-342900"/>
            <a:endParaRPr lang="sl-SI" sz="3200" dirty="0" smtClean="0"/>
          </a:p>
          <a:p>
            <a:pPr marL="800100" lvl="1" indent="-342900"/>
            <a:endParaRPr lang="sl-SI" sz="3200" dirty="0" smtClean="0"/>
          </a:p>
          <a:p>
            <a:pPr marL="800100" lvl="1" indent="-342900" algn="ctr"/>
            <a:r>
              <a:rPr lang="sl-SI" sz="4000" dirty="0" smtClean="0">
                <a:latin typeface="Cambria Math" pitchFamily="18" charset="0"/>
                <a:ea typeface="Cambria Math" pitchFamily="18" charset="0"/>
              </a:rPr>
              <a:t>HVALA ZA POZORNOST!</a:t>
            </a:r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/>
            <a:endParaRPr lang="sl-SI" sz="2400" dirty="0" smtClean="0"/>
          </a:p>
          <a:p>
            <a:pPr marL="1257300" lvl="2" indent="-342900">
              <a:buFont typeface="+mj-lt"/>
              <a:buAutoNum type="alphaLcParenR"/>
            </a:pPr>
            <a:endParaRPr lang="sl-SI" sz="2400" dirty="0" smtClean="0"/>
          </a:p>
          <a:p>
            <a:pPr marL="1257300" lvl="2" indent="-342900"/>
            <a:endParaRPr 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8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528304" cy="466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z="3600" dirty="0" smtClean="0"/>
              <a:t>Razumljivost razlag v učbenikih (učenci)</a:t>
            </a:r>
            <a:endParaRPr lang="sl-SI" sz="3600" dirty="0"/>
          </a:p>
        </p:txBody>
      </p:sp>
      <p:sp>
        <p:nvSpPr>
          <p:cNvPr id="7" name="Pravokotnik 6"/>
          <p:cNvSpPr/>
          <p:nvPr/>
        </p:nvSpPr>
        <p:spPr bwMode="auto">
          <a:xfrm>
            <a:off x="963168" y="6084126"/>
            <a:ext cx="190195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s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labo razumem</a:t>
            </a:r>
          </a:p>
        </p:txBody>
      </p:sp>
      <p:sp>
        <p:nvSpPr>
          <p:cNvPr id="8" name="Pravokotnik 7"/>
          <p:cNvSpPr/>
          <p:nvPr/>
        </p:nvSpPr>
        <p:spPr bwMode="auto">
          <a:xfrm>
            <a:off x="7242048" y="6084126"/>
            <a:ext cx="1743456" cy="36933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latin typeface="Arial" charset="0"/>
              </a:rPr>
              <a:t>zel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 razumem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/>
              <a:t>Reševanje slovničnih problemov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Doma učenci po učbenikih ne posegajo</a:t>
            </a:r>
          </a:p>
          <a:p>
            <a:pPr lvl="1"/>
            <a:r>
              <a:rPr lang="sl-SI" dirty="0" smtClean="0"/>
              <a:t>pomoč domačih oziroma sošolcev</a:t>
            </a:r>
          </a:p>
          <a:p>
            <a:pPr lvl="1"/>
            <a:r>
              <a:rPr lang="sl-SI" dirty="0" smtClean="0"/>
              <a:t>internet</a:t>
            </a:r>
          </a:p>
          <a:p>
            <a:pPr lvl="1"/>
            <a:r>
              <a:rPr lang="sl-SI" dirty="0" smtClean="0"/>
              <a:t>napišejo po občutku</a:t>
            </a:r>
          </a:p>
          <a:p>
            <a:r>
              <a:rPr lang="sl-SI" dirty="0" smtClean="0"/>
              <a:t>Učenci najredkeje uporabljajo slovnico</a:t>
            </a:r>
          </a:p>
          <a:p>
            <a:r>
              <a:rPr lang="sl-SI" dirty="0" smtClean="0"/>
              <a:t>Za mnoge učitelje e-viri neprimerni za domače delo učencev</a:t>
            </a:r>
          </a:p>
          <a:p>
            <a:r>
              <a:rPr lang="sl-SI" dirty="0" smtClean="0"/>
              <a:t>TODA učenci najpogosteje uporabljajo spletne brskalnike, zelo redko pa knjige (ne glede na vir)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Pomanjkanje</a:t>
            </a:r>
            <a:r>
              <a:rPr lang="en-US" dirty="0" smtClean="0"/>
              <a:t> </a:t>
            </a:r>
            <a:r>
              <a:rPr lang="sl-SI" dirty="0" smtClean="0"/>
              <a:t>ustreznih </a:t>
            </a:r>
            <a:r>
              <a:rPr lang="en-US" dirty="0" err="1" smtClean="0"/>
              <a:t>slovničnih</a:t>
            </a:r>
            <a:r>
              <a:rPr lang="en-US" dirty="0" smtClean="0"/>
              <a:t> </a:t>
            </a:r>
            <a:r>
              <a:rPr lang="en-US" dirty="0" err="1" smtClean="0"/>
              <a:t>priročnikov</a:t>
            </a:r>
            <a:endParaRPr lang="en-US" dirty="0" smtClean="0"/>
          </a:p>
          <a:p>
            <a:r>
              <a:rPr lang="sl-SI" dirty="0" smtClean="0"/>
              <a:t>Knjižna oblika neprimerna za sodobno mladino, ki išče hiter dostop do podatkov za reševanje težav</a:t>
            </a:r>
            <a:endParaRPr lang="en-US" dirty="0" smtClean="0"/>
          </a:p>
          <a:p>
            <a:r>
              <a:rPr lang="sl-SI" dirty="0" smtClean="0"/>
              <a:t>Čas za p</a:t>
            </a:r>
            <a:r>
              <a:rPr lang="en-US" dirty="0" err="1" smtClean="0"/>
              <a:t>edagošk</a:t>
            </a:r>
            <a:r>
              <a:rPr lang="sl-SI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slovnic</a:t>
            </a:r>
            <a:r>
              <a:rPr lang="sl-SI" dirty="0" smtClean="0"/>
              <a:t>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Je pedagoška slovnica potrebna?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67344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auto">
          <a:xfrm>
            <a:off x="-8965" y="-8965"/>
            <a:ext cx="9144000" cy="528918"/>
          </a:xfrm>
          <a:prstGeom prst="rect">
            <a:avLst/>
          </a:prstGeom>
          <a:solidFill>
            <a:srgbClr val="D3EBED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aobljeni pravokotnik 8"/>
          <p:cNvSpPr/>
          <p:nvPr/>
        </p:nvSpPr>
        <p:spPr bwMode="auto">
          <a:xfrm>
            <a:off x="2294974" y="2290687"/>
            <a:ext cx="5244344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aobljeni pravokotnik 9"/>
          <p:cNvSpPr/>
          <p:nvPr/>
        </p:nvSpPr>
        <p:spPr bwMode="auto">
          <a:xfrm>
            <a:off x="2456338" y="2407751"/>
            <a:ext cx="3281083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dirty="0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edagoška korpusna slovnica</a:t>
            </a:r>
          </a:p>
        </p:txBody>
      </p:sp>
      <p:sp>
        <p:nvSpPr>
          <p:cNvPr id="11" name="Zaobljeni pravokotnik 10"/>
          <p:cNvSpPr/>
          <p:nvPr/>
        </p:nvSpPr>
        <p:spPr bwMode="auto">
          <a:xfrm>
            <a:off x="6481494" y="2416715"/>
            <a:ext cx="788885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400" b="1" dirty="0" smtClean="0">
                <a:solidFill>
                  <a:schemeClr val="bg1"/>
                </a:solidFill>
                <a:latin typeface="Arial" charset="0"/>
              </a:rPr>
              <a:t>NAJDI</a:t>
            </a:r>
            <a:endParaRPr kumimoji="0" lang="sl-SI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Zaobljeni pravokotnik 11"/>
          <p:cNvSpPr/>
          <p:nvPr/>
        </p:nvSpPr>
        <p:spPr bwMode="auto">
          <a:xfrm>
            <a:off x="510991" y="2407751"/>
            <a:ext cx="1582270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Kazalo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1"/>
                            </p:stCondLst>
                            <p:childTnLst>
                              <p:par>
                                <p:cTn id="8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PPT_prazen_nov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ova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1561</Words>
  <Application>Microsoft Office PowerPoint</Application>
  <PresentationFormat>Diaprojekcija na zaslonu (4:3)</PresentationFormat>
  <Paragraphs>553</Paragraphs>
  <Slides>40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1" baseType="lpstr">
      <vt:lpstr>PPT_prazen_nov</vt:lpstr>
      <vt:lpstr>Pedagoška korpusna slovnica – učencu prijazna “slovnica”</vt:lpstr>
      <vt:lpstr>Diapozitiv 2</vt:lpstr>
      <vt:lpstr>Kateri viri so najprimernejši za reševanje težav učencev izven šole?</vt:lpstr>
      <vt:lpstr>Razumljivost razlag v učbenikih (učitelji)</vt:lpstr>
      <vt:lpstr>Razumljivost razlag v učbenikih (učenci)</vt:lpstr>
      <vt:lpstr>Reševanje slovničnih problemov</vt:lpstr>
      <vt:lpstr>Diapozitiv 7</vt:lpstr>
      <vt:lpstr>Je pedagoška slovnica potrebna?</vt:lpstr>
      <vt:lpstr>Diapozitiv 9</vt:lpstr>
      <vt:lpstr>Diapozitiv 10</vt:lpstr>
      <vt:lpstr>Načrt izdelave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Diapozitiv 33</vt:lpstr>
      <vt:lpstr>Diapozitiv 34</vt:lpstr>
      <vt:lpstr>Diapozitiv 35</vt:lpstr>
      <vt:lpstr>Diapozitiv 36</vt:lpstr>
      <vt:lpstr>Diapozitiv 37</vt:lpstr>
      <vt:lpstr>Diapozitiv 38</vt:lpstr>
      <vt:lpstr>Diapozitiv 39</vt:lpstr>
      <vt:lpstr>Diapozitiv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</dc:creator>
  <cp:lastModifiedBy>Uporabnik</cp:lastModifiedBy>
  <cp:revision>366</cp:revision>
  <dcterms:created xsi:type="dcterms:W3CDTF">2011-02-01T19:21:49Z</dcterms:created>
  <dcterms:modified xsi:type="dcterms:W3CDTF">2011-02-15T08:45:37Z</dcterms:modified>
</cp:coreProperties>
</file>