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8" r:id="rId3"/>
    <p:sldId id="261" r:id="rId4"/>
    <p:sldId id="263" r:id="rId5"/>
    <p:sldId id="265" r:id="rId6"/>
    <p:sldId id="264" r:id="rId7"/>
    <p:sldId id="289" r:id="rId8"/>
    <p:sldId id="267" r:id="rId9"/>
    <p:sldId id="280" r:id="rId10"/>
    <p:sldId id="257" r:id="rId11"/>
    <p:sldId id="268" r:id="rId12"/>
    <p:sldId id="269" r:id="rId13"/>
    <p:sldId id="290" r:id="rId14"/>
    <p:sldId id="270" r:id="rId15"/>
    <p:sldId id="281" r:id="rId16"/>
    <p:sldId id="285" r:id="rId17"/>
    <p:sldId id="286" r:id="rId18"/>
    <p:sldId id="274" r:id="rId19"/>
    <p:sldId id="284" r:id="rId20"/>
    <p:sldId id="275" r:id="rId21"/>
    <p:sldId id="291" r:id="rId22"/>
    <p:sldId id="292" r:id="rId23"/>
    <p:sldId id="293" r:id="rId24"/>
    <p:sldId id="279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KrekNtb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E0063-E098-45B2-8E67-DF2726A19F7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7165489-26FB-4555-8957-9551E822B5C8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dirty="0" smtClean="0">
              <a:latin typeface="+mj-lt"/>
            </a:rPr>
            <a:t>Korpus</a:t>
          </a:r>
        </a:p>
        <a:p>
          <a:r>
            <a:rPr lang="sl-SI" sz="1600" dirty="0" smtClean="0">
              <a:latin typeface="+mj-lt"/>
            </a:rPr>
            <a:t>analiza dejanskega jezikovnega stanja</a:t>
          </a:r>
          <a:endParaRPr lang="en-US" sz="1600" dirty="0">
            <a:latin typeface="+mj-lt"/>
          </a:endParaRPr>
        </a:p>
      </dgm:t>
    </dgm:pt>
    <dgm:pt modelId="{986B0267-FC99-4604-940F-AA64EB2D2306}" type="parTrans" cxnId="{7D1BD110-67D0-44FA-BA12-99050E191374}">
      <dgm:prSet/>
      <dgm:spPr/>
      <dgm:t>
        <a:bodyPr/>
        <a:lstStyle/>
        <a:p>
          <a:endParaRPr lang="en-US"/>
        </a:p>
      </dgm:t>
    </dgm:pt>
    <dgm:pt modelId="{F8BDEDE0-D1C4-4CC7-A943-B6411EEA203B}" type="sibTrans" cxnId="{7D1BD110-67D0-44FA-BA12-99050E191374}">
      <dgm:prSet/>
      <dgm:spPr/>
      <dgm:t>
        <a:bodyPr/>
        <a:lstStyle/>
        <a:p>
          <a:endParaRPr lang="en-US"/>
        </a:p>
      </dgm:t>
    </dgm:pt>
    <dgm:pt modelId="{5E48B43A-F177-43AC-B7D6-4250BFA80106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sl-SI" sz="1800" b="1" dirty="0" smtClean="0">
              <a:solidFill>
                <a:schemeClr val="tx1"/>
              </a:solidFill>
              <a:latin typeface="+mj-lt"/>
            </a:rPr>
            <a:t>Opis LE</a:t>
          </a:r>
        </a:p>
        <a:p>
          <a:pPr>
            <a:spcAft>
              <a:spcPts val="0"/>
            </a:spcAft>
          </a:pPr>
          <a:r>
            <a:rPr lang="sl-SI" sz="16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dirty="0" smtClean="0">
              <a:solidFill>
                <a:schemeClr val="tx1"/>
              </a:solidFill>
              <a:latin typeface="+mj-lt"/>
            </a:rPr>
            <a:t>s pomenskega, </a:t>
          </a:r>
        </a:p>
        <a:p>
          <a:pPr>
            <a:spcAft>
              <a:spcPts val="0"/>
            </a:spcAft>
          </a:pPr>
          <a:r>
            <a:rPr lang="sl-SI" sz="16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dirty="0" smtClean="0">
              <a:solidFill>
                <a:schemeClr val="tx1"/>
              </a:solidFill>
              <a:latin typeface="+mj-lt"/>
            </a:rPr>
            <a:t>skladenjskega, </a:t>
          </a:r>
        </a:p>
        <a:p>
          <a:pPr>
            <a:spcAft>
              <a:spcPts val="0"/>
            </a:spcAft>
          </a:pPr>
          <a:r>
            <a:rPr lang="sl-SI" sz="16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dirty="0" smtClean="0">
              <a:solidFill>
                <a:schemeClr val="tx1"/>
              </a:solidFill>
              <a:latin typeface="+mj-lt"/>
            </a:rPr>
            <a:t>kolokacijskega in </a:t>
          </a:r>
        </a:p>
        <a:p>
          <a:pPr>
            <a:spcAft>
              <a:spcPts val="0"/>
            </a:spcAft>
          </a:pPr>
          <a:r>
            <a:rPr lang="sl-SI" sz="16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dirty="0" smtClean="0">
              <a:solidFill>
                <a:schemeClr val="tx1"/>
              </a:solidFill>
              <a:latin typeface="+mj-lt"/>
            </a:rPr>
            <a:t>frazeološkega vidika</a:t>
          </a:r>
          <a:endParaRPr lang="en-US" sz="1600" b="1" dirty="0">
            <a:solidFill>
              <a:schemeClr val="tx1"/>
            </a:solidFill>
            <a:latin typeface="+mj-lt"/>
          </a:endParaRPr>
        </a:p>
      </dgm:t>
    </dgm:pt>
    <dgm:pt modelId="{55043FA9-7EA9-4609-B5B3-141DAFEA6FD8}" type="parTrans" cxnId="{9128151A-B396-4FA8-98C8-16E6316393FF}">
      <dgm:prSet/>
      <dgm:spPr/>
      <dgm:t>
        <a:bodyPr/>
        <a:lstStyle/>
        <a:p>
          <a:endParaRPr lang="en-US"/>
        </a:p>
      </dgm:t>
    </dgm:pt>
    <dgm:pt modelId="{98894FFC-8653-41F2-9CF2-774BA36605C0}" type="sibTrans" cxnId="{9128151A-B396-4FA8-98C8-16E6316393FF}">
      <dgm:prSet/>
      <dgm:spPr/>
      <dgm:t>
        <a:bodyPr/>
        <a:lstStyle/>
        <a:p>
          <a:endParaRPr lang="en-US"/>
        </a:p>
      </dgm:t>
    </dgm:pt>
    <dgm:pt modelId="{3B15B93E-07FE-4851-A0CE-19574A2DADDC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dirty="0" smtClean="0">
              <a:solidFill>
                <a:schemeClr val="tx1"/>
              </a:solidFill>
              <a:latin typeface="+mj-lt"/>
            </a:rPr>
            <a:t>RONJ </a:t>
          </a:r>
          <a:r>
            <a:rPr lang="sl-SI" sz="1600" dirty="0" smtClean="0">
              <a:solidFill>
                <a:schemeClr val="tx1"/>
              </a:solidFill>
              <a:latin typeface="+mj-lt"/>
            </a:rPr>
            <a:t>kodiranje leks-gram. podatkov</a:t>
          </a:r>
          <a:endParaRPr lang="en-US" sz="1600" dirty="0">
            <a:solidFill>
              <a:schemeClr val="tx1"/>
            </a:solidFill>
            <a:latin typeface="+mj-lt"/>
          </a:endParaRPr>
        </a:p>
      </dgm:t>
    </dgm:pt>
    <dgm:pt modelId="{40902BC7-9C75-41CA-BE07-A9ECB23C4A1A}" type="parTrans" cxnId="{24E169FA-CC4E-48FB-B6FE-AC028A48C507}">
      <dgm:prSet/>
      <dgm:spPr/>
      <dgm:t>
        <a:bodyPr/>
        <a:lstStyle/>
        <a:p>
          <a:endParaRPr lang="en-US"/>
        </a:p>
      </dgm:t>
    </dgm:pt>
    <dgm:pt modelId="{040D7B70-1E73-4FC8-9456-FB9A091041D5}" type="sibTrans" cxnId="{24E169FA-CC4E-48FB-B6FE-AC028A48C507}">
      <dgm:prSet/>
      <dgm:spPr/>
      <dgm:t>
        <a:bodyPr/>
        <a:lstStyle/>
        <a:p>
          <a:endParaRPr lang="en-US"/>
        </a:p>
      </dgm:t>
    </dgm:pt>
    <dgm:pt modelId="{FDC6C612-F33F-43D5-A837-60E8B501CE5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sl-SI" sz="2000" b="1" dirty="0" smtClean="0">
              <a:solidFill>
                <a:schemeClr val="tx1"/>
              </a:solidFill>
              <a:latin typeface="+mj-lt"/>
            </a:rPr>
            <a:t>Pedagoška korpusna slovnica</a:t>
          </a:r>
          <a:endParaRPr lang="en-US" sz="2000" b="1" dirty="0">
            <a:solidFill>
              <a:schemeClr val="tx1"/>
            </a:solidFill>
            <a:latin typeface="+mj-lt"/>
          </a:endParaRPr>
        </a:p>
      </dgm:t>
    </dgm:pt>
    <dgm:pt modelId="{F3F92B03-22F1-4A19-9B1C-C6F599C83015}" type="parTrans" cxnId="{EBD4D0AB-42C1-4A77-A757-5787E22C6CD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305960D-9173-4D79-B1CA-669B990571C9}" type="sibTrans" cxnId="{EBD4D0AB-42C1-4A77-A757-5787E22C6CD8}">
      <dgm:prSet/>
      <dgm:spPr/>
      <dgm:t>
        <a:bodyPr/>
        <a:lstStyle/>
        <a:p>
          <a:endParaRPr lang="en-US"/>
        </a:p>
      </dgm:t>
    </dgm:pt>
    <dgm:pt modelId="{D0EA1CA0-24AA-47C8-9691-28608A9ED8F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b="1" dirty="0" smtClean="0">
              <a:solidFill>
                <a:schemeClr val="tx1"/>
              </a:solidFill>
              <a:latin typeface="+mj-lt"/>
            </a:rPr>
            <a:t>Celostna  obravnava različnih ravni jezikovnega sistema 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FF2EB9FB-1C71-440B-A11E-F78D6C7428EE}" type="parTrans" cxnId="{3C29322F-4297-4CF9-B40D-E7B45A034E72}">
      <dgm:prSet/>
      <dgm:spPr/>
      <dgm:t>
        <a:bodyPr/>
        <a:lstStyle/>
        <a:p>
          <a:endParaRPr lang="en-US"/>
        </a:p>
      </dgm:t>
    </dgm:pt>
    <dgm:pt modelId="{B7C4362D-04FE-4CF2-B07D-C62B14724C90}" type="sibTrans" cxnId="{3C29322F-4297-4CF9-B40D-E7B45A034E72}">
      <dgm:prSet/>
      <dgm:spPr/>
      <dgm:t>
        <a:bodyPr/>
        <a:lstStyle/>
        <a:p>
          <a:endParaRPr lang="en-US"/>
        </a:p>
      </dgm:t>
    </dgm:pt>
    <dgm:pt modelId="{D3AAF1FD-E2C2-45C1-80BB-A31607AB080B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sz="2000" b="1" i="0" dirty="0" smtClean="0">
              <a:solidFill>
                <a:schemeClr val="tx1"/>
              </a:solidFill>
              <a:latin typeface="+mj-lt"/>
            </a:rPr>
            <a:t>Leksikalna baza</a:t>
          </a:r>
          <a:endParaRPr lang="en-US" sz="2000" b="1" i="0" dirty="0">
            <a:solidFill>
              <a:schemeClr val="tx1"/>
            </a:solidFill>
            <a:latin typeface="+mj-lt"/>
          </a:endParaRPr>
        </a:p>
      </dgm:t>
    </dgm:pt>
    <dgm:pt modelId="{C439FFA9-9204-4898-ABF7-FAC26EAD851C}" type="parTrans" cxnId="{72B1D8D1-61C1-44FD-BB35-2DE8D9B805E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549D023-E010-4D67-9E28-975485F9F2DD}" type="sibTrans" cxnId="{72B1D8D1-61C1-44FD-BB35-2DE8D9B805EC}">
      <dgm:prSet/>
      <dgm:spPr/>
      <dgm:t>
        <a:bodyPr/>
        <a:lstStyle/>
        <a:p>
          <a:endParaRPr lang="en-US"/>
        </a:p>
      </dgm:t>
    </dgm:pt>
    <dgm:pt modelId="{BDA56643-9C16-4F8D-847B-5984031B304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l-SI" dirty="0" smtClean="0">
              <a:latin typeface="+mj-lt"/>
              <a:cs typeface="Times New Roman"/>
            </a:rPr>
            <a:t> </a:t>
          </a:r>
          <a:r>
            <a:rPr lang="sl-SI" b="1" dirty="0" smtClean="0">
              <a:solidFill>
                <a:schemeClr val="tx1"/>
              </a:solidFill>
              <a:latin typeface="+mj-lt"/>
            </a:rPr>
            <a:t>Uporabniška prijaznost</a:t>
          </a:r>
        </a:p>
        <a:p>
          <a:r>
            <a:rPr lang="sl-SI" b="1" dirty="0" smtClean="0">
              <a:solidFill>
                <a:schemeClr val="tx1"/>
              </a:solidFill>
              <a:latin typeface="+mj-lt"/>
            </a:rPr>
            <a:t>Multimedijski pripomočki na spletu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658695BC-E50C-4F9C-9AC2-2C3934DB4670}" type="parTrans" cxnId="{1AB15DA2-36C1-47D8-B6A8-B560E2B49C88}">
      <dgm:prSet/>
      <dgm:spPr/>
      <dgm:t>
        <a:bodyPr/>
        <a:lstStyle/>
        <a:p>
          <a:endParaRPr lang="en-US"/>
        </a:p>
      </dgm:t>
    </dgm:pt>
    <dgm:pt modelId="{0131F500-C8C6-4F8B-B48D-1D99ADEC306F}" type="sibTrans" cxnId="{1AB15DA2-36C1-47D8-B6A8-B560E2B49C88}">
      <dgm:prSet/>
      <dgm:spPr/>
      <dgm:t>
        <a:bodyPr/>
        <a:lstStyle/>
        <a:p>
          <a:endParaRPr lang="en-US"/>
        </a:p>
      </dgm:t>
    </dgm:pt>
    <dgm:pt modelId="{6E24074C-AE92-4C02-A3AD-D8AEFB070937}" type="pres">
      <dgm:prSet presAssocID="{34CE0063-E098-45B2-8E67-DF2726A19F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A28274-5897-4299-A7FC-B89404365C60}" type="pres">
      <dgm:prSet presAssocID="{77165489-26FB-4555-8957-9551E822B5C8}" presName="root1" presStyleCnt="0"/>
      <dgm:spPr/>
      <dgm:t>
        <a:bodyPr/>
        <a:lstStyle/>
        <a:p>
          <a:endParaRPr lang="en-US"/>
        </a:p>
      </dgm:t>
    </dgm:pt>
    <dgm:pt modelId="{360E7875-A8E0-41BE-947B-C7F20E2B9EF2}" type="pres">
      <dgm:prSet presAssocID="{77165489-26FB-4555-8957-9551E822B5C8}" presName="LevelOneTextNode" presStyleLbl="node0" presStyleIdx="0" presStyleCnt="1" custScaleX="64325" custScaleY="195532" custLinFactNeighborX="3139" custLinFactNeighborY="117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7A2C90-CFAE-4C20-BF2F-E2FDF50F3281}" type="pres">
      <dgm:prSet presAssocID="{77165489-26FB-4555-8957-9551E822B5C8}" presName="level2hierChild" presStyleCnt="0"/>
      <dgm:spPr/>
      <dgm:t>
        <a:bodyPr/>
        <a:lstStyle/>
        <a:p>
          <a:endParaRPr lang="en-US"/>
        </a:p>
      </dgm:t>
    </dgm:pt>
    <dgm:pt modelId="{34441AAC-0738-4EF0-86A9-6CC5A96D2682}" type="pres">
      <dgm:prSet presAssocID="{C439FFA9-9204-4898-ABF7-FAC26EAD851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B9B27D0-D15C-4B2A-B08F-67902B27D798}" type="pres">
      <dgm:prSet presAssocID="{C439FFA9-9204-4898-ABF7-FAC26EAD851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3276F58-B84A-44C6-8A4D-48B04D6C3103}" type="pres">
      <dgm:prSet presAssocID="{D3AAF1FD-E2C2-45C1-80BB-A31607AB080B}" presName="root2" presStyleCnt="0"/>
      <dgm:spPr/>
      <dgm:t>
        <a:bodyPr/>
        <a:lstStyle/>
        <a:p>
          <a:endParaRPr lang="en-US"/>
        </a:p>
      </dgm:t>
    </dgm:pt>
    <dgm:pt modelId="{5183E984-B151-4317-BCCD-2B6C3EE3540D}" type="pres">
      <dgm:prSet presAssocID="{D3AAF1FD-E2C2-45C1-80BB-A31607AB080B}" presName="LevelTwoTextNode" presStyleLbl="node2" presStyleIdx="0" presStyleCnt="2" custScaleX="73992" custLinFactNeighborX="-23589" custLinFactNeighborY="10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C8D8C5-A801-47B6-8170-0EBECC00C4D3}" type="pres">
      <dgm:prSet presAssocID="{D3AAF1FD-E2C2-45C1-80BB-A31607AB080B}" presName="level3hierChild" presStyleCnt="0"/>
      <dgm:spPr/>
      <dgm:t>
        <a:bodyPr/>
        <a:lstStyle/>
        <a:p>
          <a:endParaRPr lang="en-US"/>
        </a:p>
      </dgm:t>
    </dgm:pt>
    <dgm:pt modelId="{D89154C0-4D30-4414-A36B-9EFB3F8A9997}" type="pres">
      <dgm:prSet presAssocID="{55043FA9-7EA9-4609-B5B3-141DAFEA6FD8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E7C16B08-0703-429F-AB4A-3816AA137130}" type="pres">
      <dgm:prSet presAssocID="{55043FA9-7EA9-4609-B5B3-141DAFEA6FD8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30C5931-577B-4DF5-BC51-7E4D2676DC7B}" type="pres">
      <dgm:prSet presAssocID="{5E48B43A-F177-43AC-B7D6-4250BFA80106}" presName="root2" presStyleCnt="0"/>
      <dgm:spPr/>
      <dgm:t>
        <a:bodyPr/>
        <a:lstStyle/>
        <a:p>
          <a:endParaRPr lang="en-US"/>
        </a:p>
      </dgm:t>
    </dgm:pt>
    <dgm:pt modelId="{0A84EB82-7649-4C82-8BAF-D696AF15A88B}" type="pres">
      <dgm:prSet presAssocID="{5E48B43A-F177-43AC-B7D6-4250BFA80106}" presName="LevelTwoTextNode" presStyleLbl="node3" presStyleIdx="0" presStyleCnt="4" custScaleX="109475" custScaleY="103944" custLinFactNeighborX="-31275" custLinFactNeighborY="8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95F99F-BD5F-435B-B957-9D501933EC7C}" type="pres">
      <dgm:prSet presAssocID="{5E48B43A-F177-43AC-B7D6-4250BFA80106}" presName="level3hierChild" presStyleCnt="0"/>
      <dgm:spPr/>
      <dgm:t>
        <a:bodyPr/>
        <a:lstStyle/>
        <a:p>
          <a:endParaRPr lang="en-US"/>
        </a:p>
      </dgm:t>
    </dgm:pt>
    <dgm:pt modelId="{D4CF3DE8-4449-4F84-A567-61C87A29831F}" type="pres">
      <dgm:prSet presAssocID="{40902BC7-9C75-41CA-BE07-A9ECB23C4A1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2F0CED6A-8CFA-42B6-A4B4-5A5BD14C088F}" type="pres">
      <dgm:prSet presAssocID="{40902BC7-9C75-41CA-BE07-A9ECB23C4A1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40AA826C-FD02-41A9-B546-8F3A6D2C528F}" type="pres">
      <dgm:prSet presAssocID="{3B15B93E-07FE-4851-A0CE-19574A2DADDC}" presName="root2" presStyleCnt="0"/>
      <dgm:spPr/>
      <dgm:t>
        <a:bodyPr/>
        <a:lstStyle/>
        <a:p>
          <a:endParaRPr lang="en-US"/>
        </a:p>
      </dgm:t>
    </dgm:pt>
    <dgm:pt modelId="{FB6F3DD9-F6E7-4DFA-8AD9-DCA7A4D12573}" type="pres">
      <dgm:prSet presAssocID="{3B15B93E-07FE-4851-A0CE-19574A2DADDC}" presName="LevelTwoTextNode" presStyleLbl="node3" presStyleIdx="1" presStyleCnt="4" custScaleX="107043" custScaleY="55547" custLinFactNeighborX="-31275" custLinFactNeighborY="14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90106E-91F5-41A0-8A5E-404D4B420FAA}" type="pres">
      <dgm:prSet presAssocID="{3B15B93E-07FE-4851-A0CE-19574A2DADDC}" presName="level3hierChild" presStyleCnt="0"/>
      <dgm:spPr/>
      <dgm:t>
        <a:bodyPr/>
        <a:lstStyle/>
        <a:p>
          <a:endParaRPr lang="en-US"/>
        </a:p>
      </dgm:t>
    </dgm:pt>
    <dgm:pt modelId="{6339FDF7-DCA4-460D-976B-F549B44298D8}" type="pres">
      <dgm:prSet presAssocID="{F3F92B03-22F1-4A19-9B1C-C6F599C8301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DDA3AE4-B946-4AE2-978A-A635A0222825}" type="pres">
      <dgm:prSet presAssocID="{F3F92B03-22F1-4A19-9B1C-C6F599C8301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4F55233-49FB-4665-8B81-8C4555983BBF}" type="pres">
      <dgm:prSet presAssocID="{FDC6C612-F33F-43D5-A837-60E8B501CE53}" presName="root2" presStyleCnt="0"/>
      <dgm:spPr/>
      <dgm:t>
        <a:bodyPr/>
        <a:lstStyle/>
        <a:p>
          <a:endParaRPr lang="en-US"/>
        </a:p>
      </dgm:t>
    </dgm:pt>
    <dgm:pt modelId="{C2D22C29-C53D-4F77-8277-AD601F42035B}" type="pres">
      <dgm:prSet presAssocID="{FDC6C612-F33F-43D5-A837-60E8B501CE53}" presName="LevelTwoTextNode" presStyleLbl="node2" presStyleIdx="1" presStyleCnt="2" custScaleX="73992" custLinFactNeighborX="-23360" custLinFactNeighborY="-33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3A650C-7CA8-4180-AF58-6F2C2AF171A8}" type="pres">
      <dgm:prSet presAssocID="{FDC6C612-F33F-43D5-A837-60E8B501CE53}" presName="level3hierChild" presStyleCnt="0"/>
      <dgm:spPr/>
      <dgm:t>
        <a:bodyPr/>
        <a:lstStyle/>
        <a:p>
          <a:endParaRPr lang="en-US"/>
        </a:p>
      </dgm:t>
    </dgm:pt>
    <dgm:pt modelId="{3E53B7BA-3136-4988-83C9-6B1EAA7D122E}" type="pres">
      <dgm:prSet presAssocID="{FF2EB9FB-1C71-440B-A11E-F78D6C7428EE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A60132BA-5E0F-4CB8-B206-5AA2D8916DE9}" type="pres">
      <dgm:prSet presAssocID="{FF2EB9FB-1C71-440B-A11E-F78D6C7428EE}" presName="connTx" presStyleLbl="parChTrans1D3" presStyleIdx="2" presStyleCnt="4"/>
      <dgm:spPr/>
      <dgm:t>
        <a:bodyPr/>
        <a:lstStyle/>
        <a:p>
          <a:endParaRPr lang="en-US"/>
        </a:p>
      </dgm:t>
    </dgm:pt>
    <dgm:pt modelId="{23B66C49-A7F4-49B8-B5D8-7CDBDDB4961A}" type="pres">
      <dgm:prSet presAssocID="{D0EA1CA0-24AA-47C8-9691-28608A9ED8F4}" presName="root2" presStyleCnt="0"/>
      <dgm:spPr/>
      <dgm:t>
        <a:bodyPr/>
        <a:lstStyle/>
        <a:p>
          <a:endParaRPr lang="en-US"/>
        </a:p>
      </dgm:t>
    </dgm:pt>
    <dgm:pt modelId="{4DEFADDB-D234-451B-8F18-FB4B952735DD}" type="pres">
      <dgm:prSet presAssocID="{D0EA1CA0-24AA-47C8-9691-28608A9ED8F4}" presName="LevelTwoTextNode" presStyleLbl="node3" presStyleIdx="2" presStyleCnt="4" custScaleX="115969" custScaleY="74780" custLinFactNeighborX="-34129" custLinFactNeighborY="-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3AD9D-4C31-46D4-AE2B-BF0BBA853451}" type="pres">
      <dgm:prSet presAssocID="{D0EA1CA0-24AA-47C8-9691-28608A9ED8F4}" presName="level3hierChild" presStyleCnt="0"/>
      <dgm:spPr/>
      <dgm:t>
        <a:bodyPr/>
        <a:lstStyle/>
        <a:p>
          <a:endParaRPr lang="en-US"/>
        </a:p>
      </dgm:t>
    </dgm:pt>
    <dgm:pt modelId="{7AE06405-EDE6-4D11-B5F3-DAD3CDFBE96B}" type="pres">
      <dgm:prSet presAssocID="{658695BC-E50C-4F9C-9AC2-2C3934DB4670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83ECFAB-8A97-4484-A23F-A27D392F7A4B}" type="pres">
      <dgm:prSet presAssocID="{658695BC-E50C-4F9C-9AC2-2C3934DB467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8422393B-C172-470D-BD81-32623D1C02FE}" type="pres">
      <dgm:prSet presAssocID="{BDA56643-9C16-4F8D-847B-5984031B3047}" presName="root2" presStyleCnt="0"/>
      <dgm:spPr/>
      <dgm:t>
        <a:bodyPr/>
        <a:lstStyle/>
        <a:p>
          <a:endParaRPr lang="en-US"/>
        </a:p>
      </dgm:t>
    </dgm:pt>
    <dgm:pt modelId="{218C3F47-71AD-4924-A03C-0F0A175C4BA6}" type="pres">
      <dgm:prSet presAssocID="{BDA56643-9C16-4F8D-847B-5984031B3047}" presName="LevelTwoTextNode" presStyleLbl="node3" presStyleIdx="3" presStyleCnt="4" custScaleX="112752" custScaleY="89228" custLinFactNeighborX="-34129" custLinFactNeighborY="-8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B6A715-C142-4648-AFE8-A071915692AF}" type="pres">
      <dgm:prSet presAssocID="{BDA56643-9C16-4F8D-847B-5984031B3047}" presName="level3hierChild" presStyleCnt="0"/>
      <dgm:spPr/>
      <dgm:t>
        <a:bodyPr/>
        <a:lstStyle/>
        <a:p>
          <a:endParaRPr lang="en-US"/>
        </a:p>
      </dgm:t>
    </dgm:pt>
  </dgm:ptLst>
  <dgm:cxnLst>
    <dgm:cxn modelId="{EBD4D0AB-42C1-4A77-A757-5787E22C6CD8}" srcId="{77165489-26FB-4555-8957-9551E822B5C8}" destId="{FDC6C612-F33F-43D5-A837-60E8B501CE53}" srcOrd="1" destOrd="0" parTransId="{F3F92B03-22F1-4A19-9B1C-C6F599C83015}" sibTransId="{1305960D-9173-4D79-B1CA-669B990571C9}"/>
    <dgm:cxn modelId="{FF71732D-3E97-4459-98E9-6A870F932D30}" type="presOf" srcId="{34CE0063-E098-45B2-8E67-DF2726A19F70}" destId="{6E24074C-AE92-4C02-A3AD-D8AEFB070937}" srcOrd="0" destOrd="0" presId="urn:microsoft.com/office/officeart/2005/8/layout/hierarchy2"/>
    <dgm:cxn modelId="{D73CFF1A-F0E6-43C3-958E-3B0943130E56}" type="presOf" srcId="{F3F92B03-22F1-4A19-9B1C-C6F599C83015}" destId="{6339FDF7-DCA4-460D-976B-F549B44298D8}" srcOrd="0" destOrd="0" presId="urn:microsoft.com/office/officeart/2005/8/layout/hierarchy2"/>
    <dgm:cxn modelId="{7FEB03D9-FAD2-48DA-8F0F-ADE466C1CDB8}" type="presOf" srcId="{FF2EB9FB-1C71-440B-A11E-F78D6C7428EE}" destId="{3E53B7BA-3136-4988-83C9-6B1EAA7D122E}" srcOrd="0" destOrd="0" presId="urn:microsoft.com/office/officeart/2005/8/layout/hierarchy2"/>
    <dgm:cxn modelId="{3C29322F-4297-4CF9-B40D-E7B45A034E72}" srcId="{FDC6C612-F33F-43D5-A837-60E8B501CE53}" destId="{D0EA1CA0-24AA-47C8-9691-28608A9ED8F4}" srcOrd="0" destOrd="0" parTransId="{FF2EB9FB-1C71-440B-A11E-F78D6C7428EE}" sibTransId="{B7C4362D-04FE-4CF2-B07D-C62B14724C90}"/>
    <dgm:cxn modelId="{7D1BD110-67D0-44FA-BA12-99050E191374}" srcId="{34CE0063-E098-45B2-8E67-DF2726A19F70}" destId="{77165489-26FB-4555-8957-9551E822B5C8}" srcOrd="0" destOrd="0" parTransId="{986B0267-FC99-4604-940F-AA64EB2D2306}" sibTransId="{F8BDEDE0-D1C4-4CC7-A943-B6411EEA203B}"/>
    <dgm:cxn modelId="{72B1D8D1-61C1-44FD-BB35-2DE8D9B805EC}" srcId="{77165489-26FB-4555-8957-9551E822B5C8}" destId="{D3AAF1FD-E2C2-45C1-80BB-A31607AB080B}" srcOrd="0" destOrd="0" parTransId="{C439FFA9-9204-4898-ABF7-FAC26EAD851C}" sibTransId="{2549D023-E010-4D67-9E28-975485F9F2DD}"/>
    <dgm:cxn modelId="{19825554-00B3-43CC-85E3-DF251CFB13D3}" type="presOf" srcId="{F3F92B03-22F1-4A19-9B1C-C6F599C83015}" destId="{7DDA3AE4-B946-4AE2-978A-A635A0222825}" srcOrd="1" destOrd="0" presId="urn:microsoft.com/office/officeart/2005/8/layout/hierarchy2"/>
    <dgm:cxn modelId="{AFC1E97F-B237-43DD-9965-0819DCF0CD47}" type="presOf" srcId="{40902BC7-9C75-41CA-BE07-A9ECB23C4A1A}" destId="{D4CF3DE8-4449-4F84-A567-61C87A29831F}" srcOrd="0" destOrd="0" presId="urn:microsoft.com/office/officeart/2005/8/layout/hierarchy2"/>
    <dgm:cxn modelId="{00F8B52D-BB6E-4636-AADC-2108BC25359A}" type="presOf" srcId="{40902BC7-9C75-41CA-BE07-A9ECB23C4A1A}" destId="{2F0CED6A-8CFA-42B6-A4B4-5A5BD14C088F}" srcOrd="1" destOrd="0" presId="urn:microsoft.com/office/officeart/2005/8/layout/hierarchy2"/>
    <dgm:cxn modelId="{7444A1F2-223B-4D92-9944-AA8BB0CE4EEC}" type="presOf" srcId="{C439FFA9-9204-4898-ABF7-FAC26EAD851C}" destId="{34441AAC-0738-4EF0-86A9-6CC5A96D2682}" srcOrd="0" destOrd="0" presId="urn:microsoft.com/office/officeart/2005/8/layout/hierarchy2"/>
    <dgm:cxn modelId="{46BBA160-B64F-4880-A041-6194A3A45BFA}" type="presOf" srcId="{5E48B43A-F177-43AC-B7D6-4250BFA80106}" destId="{0A84EB82-7649-4C82-8BAF-D696AF15A88B}" srcOrd="0" destOrd="0" presId="urn:microsoft.com/office/officeart/2005/8/layout/hierarchy2"/>
    <dgm:cxn modelId="{14BD956A-2615-411D-8D8E-85375CDEEE8E}" type="presOf" srcId="{D3AAF1FD-E2C2-45C1-80BB-A31607AB080B}" destId="{5183E984-B151-4317-BCCD-2B6C3EE3540D}" srcOrd="0" destOrd="0" presId="urn:microsoft.com/office/officeart/2005/8/layout/hierarchy2"/>
    <dgm:cxn modelId="{F01490A5-32CF-4D92-971F-44C86CBFAD01}" type="presOf" srcId="{3B15B93E-07FE-4851-A0CE-19574A2DADDC}" destId="{FB6F3DD9-F6E7-4DFA-8AD9-DCA7A4D12573}" srcOrd="0" destOrd="0" presId="urn:microsoft.com/office/officeart/2005/8/layout/hierarchy2"/>
    <dgm:cxn modelId="{7FF94651-4F77-45D9-8C4E-4362A1C13310}" type="presOf" srcId="{658695BC-E50C-4F9C-9AC2-2C3934DB4670}" destId="{7AE06405-EDE6-4D11-B5F3-DAD3CDFBE96B}" srcOrd="0" destOrd="0" presId="urn:microsoft.com/office/officeart/2005/8/layout/hierarchy2"/>
    <dgm:cxn modelId="{24E169FA-CC4E-48FB-B6FE-AC028A48C507}" srcId="{D3AAF1FD-E2C2-45C1-80BB-A31607AB080B}" destId="{3B15B93E-07FE-4851-A0CE-19574A2DADDC}" srcOrd="1" destOrd="0" parTransId="{40902BC7-9C75-41CA-BE07-A9ECB23C4A1A}" sibTransId="{040D7B70-1E73-4FC8-9456-FB9A091041D5}"/>
    <dgm:cxn modelId="{B2B90156-F25E-4DCD-8237-428D94F7D6D3}" type="presOf" srcId="{77165489-26FB-4555-8957-9551E822B5C8}" destId="{360E7875-A8E0-41BE-947B-C7F20E2B9EF2}" srcOrd="0" destOrd="0" presId="urn:microsoft.com/office/officeart/2005/8/layout/hierarchy2"/>
    <dgm:cxn modelId="{009C16D4-BD54-45F3-9966-5EAF54E45921}" type="presOf" srcId="{658695BC-E50C-4F9C-9AC2-2C3934DB4670}" destId="{A83ECFAB-8A97-4484-A23F-A27D392F7A4B}" srcOrd="1" destOrd="0" presId="urn:microsoft.com/office/officeart/2005/8/layout/hierarchy2"/>
    <dgm:cxn modelId="{1AB15DA2-36C1-47D8-B6A8-B560E2B49C88}" srcId="{FDC6C612-F33F-43D5-A837-60E8B501CE53}" destId="{BDA56643-9C16-4F8D-847B-5984031B3047}" srcOrd="1" destOrd="0" parTransId="{658695BC-E50C-4F9C-9AC2-2C3934DB4670}" sibTransId="{0131F500-C8C6-4F8B-B48D-1D99ADEC306F}"/>
    <dgm:cxn modelId="{9128151A-B396-4FA8-98C8-16E6316393FF}" srcId="{D3AAF1FD-E2C2-45C1-80BB-A31607AB080B}" destId="{5E48B43A-F177-43AC-B7D6-4250BFA80106}" srcOrd="0" destOrd="0" parTransId="{55043FA9-7EA9-4609-B5B3-141DAFEA6FD8}" sibTransId="{98894FFC-8653-41F2-9CF2-774BA36605C0}"/>
    <dgm:cxn modelId="{899B4936-4030-4573-8A5C-CC1AF765FCC0}" type="presOf" srcId="{FDC6C612-F33F-43D5-A837-60E8B501CE53}" destId="{C2D22C29-C53D-4F77-8277-AD601F42035B}" srcOrd="0" destOrd="0" presId="urn:microsoft.com/office/officeart/2005/8/layout/hierarchy2"/>
    <dgm:cxn modelId="{027AA2D3-678E-4A7F-9509-619CF6ABB34C}" type="presOf" srcId="{BDA56643-9C16-4F8D-847B-5984031B3047}" destId="{218C3F47-71AD-4924-A03C-0F0A175C4BA6}" srcOrd="0" destOrd="0" presId="urn:microsoft.com/office/officeart/2005/8/layout/hierarchy2"/>
    <dgm:cxn modelId="{9BB8A943-8C61-4E35-A630-E8620D085F95}" type="presOf" srcId="{FF2EB9FB-1C71-440B-A11E-F78D6C7428EE}" destId="{A60132BA-5E0F-4CB8-B206-5AA2D8916DE9}" srcOrd="1" destOrd="0" presId="urn:microsoft.com/office/officeart/2005/8/layout/hierarchy2"/>
    <dgm:cxn modelId="{A77539FB-58EF-4596-A70E-DD357E801BDF}" type="presOf" srcId="{D0EA1CA0-24AA-47C8-9691-28608A9ED8F4}" destId="{4DEFADDB-D234-451B-8F18-FB4B952735DD}" srcOrd="0" destOrd="0" presId="urn:microsoft.com/office/officeart/2005/8/layout/hierarchy2"/>
    <dgm:cxn modelId="{81A1B21D-43D4-4CEF-9CAB-B88B19822F34}" type="presOf" srcId="{55043FA9-7EA9-4609-B5B3-141DAFEA6FD8}" destId="{E7C16B08-0703-429F-AB4A-3816AA137130}" srcOrd="1" destOrd="0" presId="urn:microsoft.com/office/officeart/2005/8/layout/hierarchy2"/>
    <dgm:cxn modelId="{9FC3DB4F-37E5-456F-97E9-AACA80659ED3}" type="presOf" srcId="{C439FFA9-9204-4898-ABF7-FAC26EAD851C}" destId="{8B9B27D0-D15C-4B2A-B08F-67902B27D798}" srcOrd="1" destOrd="0" presId="urn:microsoft.com/office/officeart/2005/8/layout/hierarchy2"/>
    <dgm:cxn modelId="{B619BBB6-9495-4890-AA0F-267353B4192E}" type="presOf" srcId="{55043FA9-7EA9-4609-B5B3-141DAFEA6FD8}" destId="{D89154C0-4D30-4414-A36B-9EFB3F8A9997}" srcOrd="0" destOrd="0" presId="urn:microsoft.com/office/officeart/2005/8/layout/hierarchy2"/>
    <dgm:cxn modelId="{AF4DA7A2-A77C-45CD-A77E-8B670FB99B5A}" type="presParOf" srcId="{6E24074C-AE92-4C02-A3AD-D8AEFB070937}" destId="{37A28274-5897-4299-A7FC-B89404365C60}" srcOrd="0" destOrd="0" presId="urn:microsoft.com/office/officeart/2005/8/layout/hierarchy2"/>
    <dgm:cxn modelId="{543B0E44-3550-4589-915E-C0FFC2F9EAB5}" type="presParOf" srcId="{37A28274-5897-4299-A7FC-B89404365C60}" destId="{360E7875-A8E0-41BE-947B-C7F20E2B9EF2}" srcOrd="0" destOrd="0" presId="urn:microsoft.com/office/officeart/2005/8/layout/hierarchy2"/>
    <dgm:cxn modelId="{C12E2FBE-E1CE-4ABB-A66D-9219DB2C62C8}" type="presParOf" srcId="{37A28274-5897-4299-A7FC-B89404365C60}" destId="{557A2C90-CFAE-4C20-BF2F-E2FDF50F3281}" srcOrd="1" destOrd="0" presId="urn:microsoft.com/office/officeart/2005/8/layout/hierarchy2"/>
    <dgm:cxn modelId="{A2093439-35CD-4306-86CC-83C34BD7B15E}" type="presParOf" srcId="{557A2C90-CFAE-4C20-BF2F-E2FDF50F3281}" destId="{34441AAC-0738-4EF0-86A9-6CC5A96D2682}" srcOrd="0" destOrd="0" presId="urn:microsoft.com/office/officeart/2005/8/layout/hierarchy2"/>
    <dgm:cxn modelId="{0F2644C7-F958-4D7A-927C-1D6C3FE3C4F2}" type="presParOf" srcId="{34441AAC-0738-4EF0-86A9-6CC5A96D2682}" destId="{8B9B27D0-D15C-4B2A-B08F-67902B27D798}" srcOrd="0" destOrd="0" presId="urn:microsoft.com/office/officeart/2005/8/layout/hierarchy2"/>
    <dgm:cxn modelId="{109CEE1D-D70A-49F7-B476-58D5731ACC43}" type="presParOf" srcId="{557A2C90-CFAE-4C20-BF2F-E2FDF50F3281}" destId="{73276F58-B84A-44C6-8A4D-48B04D6C3103}" srcOrd="1" destOrd="0" presId="urn:microsoft.com/office/officeart/2005/8/layout/hierarchy2"/>
    <dgm:cxn modelId="{395AC5C9-A581-4AA0-B8D9-4C4039D841BA}" type="presParOf" srcId="{73276F58-B84A-44C6-8A4D-48B04D6C3103}" destId="{5183E984-B151-4317-BCCD-2B6C3EE3540D}" srcOrd="0" destOrd="0" presId="urn:microsoft.com/office/officeart/2005/8/layout/hierarchy2"/>
    <dgm:cxn modelId="{920684DD-14A1-4FD0-A774-6A638C7D0EE0}" type="presParOf" srcId="{73276F58-B84A-44C6-8A4D-48B04D6C3103}" destId="{BDC8D8C5-A801-47B6-8170-0EBECC00C4D3}" srcOrd="1" destOrd="0" presId="urn:microsoft.com/office/officeart/2005/8/layout/hierarchy2"/>
    <dgm:cxn modelId="{7F870F4A-06F3-4325-A60F-81647B28AB07}" type="presParOf" srcId="{BDC8D8C5-A801-47B6-8170-0EBECC00C4D3}" destId="{D89154C0-4D30-4414-A36B-9EFB3F8A9997}" srcOrd="0" destOrd="0" presId="urn:microsoft.com/office/officeart/2005/8/layout/hierarchy2"/>
    <dgm:cxn modelId="{FC8DB9A8-DEBE-4E57-B733-657F94C0BF02}" type="presParOf" srcId="{D89154C0-4D30-4414-A36B-9EFB3F8A9997}" destId="{E7C16B08-0703-429F-AB4A-3816AA137130}" srcOrd="0" destOrd="0" presId="urn:microsoft.com/office/officeart/2005/8/layout/hierarchy2"/>
    <dgm:cxn modelId="{85683CBD-A1B4-4EA0-A95B-224087FD25DF}" type="presParOf" srcId="{BDC8D8C5-A801-47B6-8170-0EBECC00C4D3}" destId="{430C5931-577B-4DF5-BC51-7E4D2676DC7B}" srcOrd="1" destOrd="0" presId="urn:microsoft.com/office/officeart/2005/8/layout/hierarchy2"/>
    <dgm:cxn modelId="{0342FBA3-64A9-41B0-B392-C8F20D82C4FA}" type="presParOf" srcId="{430C5931-577B-4DF5-BC51-7E4D2676DC7B}" destId="{0A84EB82-7649-4C82-8BAF-D696AF15A88B}" srcOrd="0" destOrd="0" presId="urn:microsoft.com/office/officeart/2005/8/layout/hierarchy2"/>
    <dgm:cxn modelId="{71D0D3D3-5832-4AE4-A311-D7CFA8B15CF5}" type="presParOf" srcId="{430C5931-577B-4DF5-BC51-7E4D2676DC7B}" destId="{5D95F99F-BD5F-435B-B957-9D501933EC7C}" srcOrd="1" destOrd="0" presId="urn:microsoft.com/office/officeart/2005/8/layout/hierarchy2"/>
    <dgm:cxn modelId="{3D00DEE3-C440-4644-9BE2-9176CB3D29E8}" type="presParOf" srcId="{BDC8D8C5-A801-47B6-8170-0EBECC00C4D3}" destId="{D4CF3DE8-4449-4F84-A567-61C87A29831F}" srcOrd="2" destOrd="0" presId="urn:microsoft.com/office/officeart/2005/8/layout/hierarchy2"/>
    <dgm:cxn modelId="{C8CBB651-24F1-4045-B508-FBEA97327116}" type="presParOf" srcId="{D4CF3DE8-4449-4F84-A567-61C87A29831F}" destId="{2F0CED6A-8CFA-42B6-A4B4-5A5BD14C088F}" srcOrd="0" destOrd="0" presId="urn:microsoft.com/office/officeart/2005/8/layout/hierarchy2"/>
    <dgm:cxn modelId="{8874A6F6-2712-475A-A0F2-12B1CBF48FB7}" type="presParOf" srcId="{BDC8D8C5-A801-47B6-8170-0EBECC00C4D3}" destId="{40AA826C-FD02-41A9-B546-8F3A6D2C528F}" srcOrd="3" destOrd="0" presId="urn:microsoft.com/office/officeart/2005/8/layout/hierarchy2"/>
    <dgm:cxn modelId="{F7459A84-07D5-4EA6-BAC6-82971DC2583E}" type="presParOf" srcId="{40AA826C-FD02-41A9-B546-8F3A6D2C528F}" destId="{FB6F3DD9-F6E7-4DFA-8AD9-DCA7A4D12573}" srcOrd="0" destOrd="0" presId="urn:microsoft.com/office/officeart/2005/8/layout/hierarchy2"/>
    <dgm:cxn modelId="{F7DFBDB2-612A-4D2C-8E4C-07C44948FC97}" type="presParOf" srcId="{40AA826C-FD02-41A9-B546-8F3A6D2C528F}" destId="{9490106E-91F5-41A0-8A5E-404D4B420FAA}" srcOrd="1" destOrd="0" presId="urn:microsoft.com/office/officeart/2005/8/layout/hierarchy2"/>
    <dgm:cxn modelId="{1E082643-E68E-492E-825D-4894556E85B1}" type="presParOf" srcId="{557A2C90-CFAE-4C20-BF2F-E2FDF50F3281}" destId="{6339FDF7-DCA4-460D-976B-F549B44298D8}" srcOrd="2" destOrd="0" presId="urn:microsoft.com/office/officeart/2005/8/layout/hierarchy2"/>
    <dgm:cxn modelId="{747628EB-85C7-4495-B5AC-F1A327FF1196}" type="presParOf" srcId="{6339FDF7-DCA4-460D-976B-F549B44298D8}" destId="{7DDA3AE4-B946-4AE2-978A-A635A0222825}" srcOrd="0" destOrd="0" presId="urn:microsoft.com/office/officeart/2005/8/layout/hierarchy2"/>
    <dgm:cxn modelId="{AB675B76-67D4-46C5-970E-22EFA535CAE5}" type="presParOf" srcId="{557A2C90-CFAE-4C20-BF2F-E2FDF50F3281}" destId="{C4F55233-49FB-4665-8B81-8C4555983BBF}" srcOrd="3" destOrd="0" presId="urn:microsoft.com/office/officeart/2005/8/layout/hierarchy2"/>
    <dgm:cxn modelId="{37674C54-3D37-4B11-88E6-813B7CB3E2C0}" type="presParOf" srcId="{C4F55233-49FB-4665-8B81-8C4555983BBF}" destId="{C2D22C29-C53D-4F77-8277-AD601F42035B}" srcOrd="0" destOrd="0" presId="urn:microsoft.com/office/officeart/2005/8/layout/hierarchy2"/>
    <dgm:cxn modelId="{37B341E1-182D-4739-8102-47C68A28505D}" type="presParOf" srcId="{C4F55233-49FB-4665-8B81-8C4555983BBF}" destId="{343A650C-7CA8-4180-AF58-6F2C2AF171A8}" srcOrd="1" destOrd="0" presId="urn:microsoft.com/office/officeart/2005/8/layout/hierarchy2"/>
    <dgm:cxn modelId="{7DA6070B-67A2-48AA-8068-86FF3C9A7361}" type="presParOf" srcId="{343A650C-7CA8-4180-AF58-6F2C2AF171A8}" destId="{3E53B7BA-3136-4988-83C9-6B1EAA7D122E}" srcOrd="0" destOrd="0" presId="urn:microsoft.com/office/officeart/2005/8/layout/hierarchy2"/>
    <dgm:cxn modelId="{042229E3-CE1D-4416-B8F9-4111A0B8F976}" type="presParOf" srcId="{3E53B7BA-3136-4988-83C9-6B1EAA7D122E}" destId="{A60132BA-5E0F-4CB8-B206-5AA2D8916DE9}" srcOrd="0" destOrd="0" presId="urn:microsoft.com/office/officeart/2005/8/layout/hierarchy2"/>
    <dgm:cxn modelId="{8F594EAE-8B34-4446-9AB0-E7F401691639}" type="presParOf" srcId="{343A650C-7CA8-4180-AF58-6F2C2AF171A8}" destId="{23B66C49-A7F4-49B8-B5D8-7CDBDDB4961A}" srcOrd="1" destOrd="0" presId="urn:microsoft.com/office/officeart/2005/8/layout/hierarchy2"/>
    <dgm:cxn modelId="{D8FC6727-E628-4CF8-87C1-49CF3B87C69B}" type="presParOf" srcId="{23B66C49-A7F4-49B8-B5D8-7CDBDDB4961A}" destId="{4DEFADDB-D234-451B-8F18-FB4B952735DD}" srcOrd="0" destOrd="0" presId="urn:microsoft.com/office/officeart/2005/8/layout/hierarchy2"/>
    <dgm:cxn modelId="{178F35D3-7E98-4E79-89F0-B54CDCC19B55}" type="presParOf" srcId="{23B66C49-A7F4-49B8-B5D8-7CDBDDB4961A}" destId="{9F43AD9D-4C31-46D4-AE2B-BF0BBA853451}" srcOrd="1" destOrd="0" presId="urn:microsoft.com/office/officeart/2005/8/layout/hierarchy2"/>
    <dgm:cxn modelId="{560F0786-5EE4-49B0-A4B5-400EC72573AD}" type="presParOf" srcId="{343A650C-7CA8-4180-AF58-6F2C2AF171A8}" destId="{7AE06405-EDE6-4D11-B5F3-DAD3CDFBE96B}" srcOrd="2" destOrd="0" presId="urn:microsoft.com/office/officeart/2005/8/layout/hierarchy2"/>
    <dgm:cxn modelId="{93B4E90D-769B-414E-B9F5-F069AAEFF8EE}" type="presParOf" srcId="{7AE06405-EDE6-4D11-B5F3-DAD3CDFBE96B}" destId="{A83ECFAB-8A97-4484-A23F-A27D392F7A4B}" srcOrd="0" destOrd="0" presId="urn:microsoft.com/office/officeart/2005/8/layout/hierarchy2"/>
    <dgm:cxn modelId="{29A08C96-6835-4FA5-946D-E7048D5C3049}" type="presParOf" srcId="{343A650C-7CA8-4180-AF58-6F2C2AF171A8}" destId="{8422393B-C172-470D-BD81-32623D1C02FE}" srcOrd="3" destOrd="0" presId="urn:microsoft.com/office/officeart/2005/8/layout/hierarchy2"/>
    <dgm:cxn modelId="{F669FFA9-2911-4669-B597-E66D3564FDB1}" type="presParOf" srcId="{8422393B-C172-470D-BD81-32623D1C02FE}" destId="{218C3F47-71AD-4924-A03C-0F0A175C4BA6}" srcOrd="0" destOrd="0" presId="urn:microsoft.com/office/officeart/2005/8/layout/hierarchy2"/>
    <dgm:cxn modelId="{1D4DE84C-CD9C-4358-B247-4841FA486DEF}" type="presParOf" srcId="{8422393B-C172-470D-BD81-32623D1C02FE}" destId="{4DB6A715-C142-4648-AFE8-A071915692A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AD306-1476-4ABF-A0D9-8FFAED5DB69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1AB313-5117-4F6E-91DC-AD9137A28F5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sz="1800" dirty="0" smtClean="0">
              <a:solidFill>
                <a:schemeClr val="tx1"/>
              </a:solidFill>
              <a:latin typeface="+mj-lt"/>
            </a:rPr>
            <a:t>Leksikalna baza je v prvi vrsti namenjena slovarskim opisom besedišča, zato so slovnični podatki v njej podrejeni pomenskim lastnostim LE.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3331C1A7-3ECA-4B83-9357-A4E23C64DC99}" type="parTrans" cxnId="{274AF466-1B11-4447-98B5-1F1ED24E55C2}">
      <dgm:prSet/>
      <dgm:spPr/>
      <dgm:t>
        <a:bodyPr/>
        <a:lstStyle/>
        <a:p>
          <a:endParaRPr lang="en-US"/>
        </a:p>
      </dgm:t>
    </dgm:pt>
    <dgm:pt modelId="{A0A64ABC-9BF7-4EA8-A096-E8F80C6D721B}" type="sibTrans" cxnId="{274AF466-1B11-4447-98B5-1F1ED24E55C2}">
      <dgm:prSet/>
      <dgm:spPr/>
      <dgm:t>
        <a:bodyPr/>
        <a:lstStyle/>
        <a:p>
          <a:endParaRPr lang="en-US"/>
        </a:p>
      </dgm:t>
    </dgm:pt>
    <dgm:pt modelId="{5CB9A86A-6CAF-4DC0-B60B-2C1ABEBB7B72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chemeClr val="tx1"/>
              </a:solidFill>
              <a:latin typeface="+mj-lt"/>
            </a:rPr>
            <a:t>Uporabniška prijaznost in raba v šolske namene narekujeta vključitev slovničnih podatkov v pomenske opise LE na način, ki je uporabniku znan iz vsakodnevne komunikacije in mu je zato bolj razumljiv.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E0AD3EB7-38DF-4F19-817F-632C02E0AB01}" type="parTrans" cxnId="{E849C954-0F66-4900-ABD5-B623420264E4}">
      <dgm:prSet/>
      <dgm:spPr/>
      <dgm:t>
        <a:bodyPr/>
        <a:lstStyle/>
        <a:p>
          <a:endParaRPr lang="en-US"/>
        </a:p>
      </dgm:t>
    </dgm:pt>
    <dgm:pt modelId="{1D6B6602-A3B7-4547-8DE9-BE2B8E72654F}" type="sibTrans" cxnId="{E849C954-0F66-4900-ABD5-B623420264E4}">
      <dgm:prSet/>
      <dgm:spPr/>
      <dgm:t>
        <a:bodyPr/>
        <a:lstStyle/>
        <a:p>
          <a:endParaRPr lang="en-US"/>
        </a:p>
      </dgm:t>
    </dgm:pt>
    <dgm:pt modelId="{1DC109E6-9C1B-4BB9-853A-72F38D8B22FA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chemeClr val="tx1"/>
              </a:solidFill>
              <a:latin typeface="+mj-lt"/>
            </a:rPr>
            <a:t>Formalizacija udeležencev v pomenski shemi in registriranje alternacij v obliki stavčnih vzorcev omogoča avtomatično povezavo pomena z njegovim pomensko relevantnim skladenjskim okoljem.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AFADEEE1-219F-48F1-9963-1FCBC8B4F85A}" type="parTrans" cxnId="{E6AF3014-13D1-4A39-AAFE-C609A0437EBE}">
      <dgm:prSet/>
      <dgm:spPr/>
      <dgm:t>
        <a:bodyPr/>
        <a:lstStyle/>
        <a:p>
          <a:endParaRPr lang="en-US"/>
        </a:p>
      </dgm:t>
    </dgm:pt>
    <dgm:pt modelId="{A124CC29-B79D-44A0-A79D-D894A6DCA114}" type="sibTrans" cxnId="{E6AF3014-13D1-4A39-AAFE-C609A0437EBE}">
      <dgm:prSet/>
      <dgm:spPr/>
      <dgm:t>
        <a:bodyPr/>
        <a:lstStyle/>
        <a:p>
          <a:endParaRPr lang="en-US"/>
        </a:p>
      </dgm:t>
    </dgm:pt>
    <dgm:pt modelId="{6FDF44A0-A069-4FAA-9739-3E58E0039F3A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sl-SI" dirty="0" smtClean="0">
              <a:solidFill>
                <a:schemeClr val="tx1"/>
              </a:solidFill>
              <a:latin typeface="+mj-lt"/>
            </a:rPr>
            <a:t>Menimo namreč, da mora biti elektronska leksikalna baza, če hoče zadostiti pedagoškim, računalniškim in drugim aplikacijam prihodnosti, uporabna kot vir za avtomatično pripisovanje pomena besedam v realni jezikovni rabi.</a:t>
          </a:r>
          <a:endParaRPr lang="en-US" dirty="0">
            <a:solidFill>
              <a:schemeClr val="tx1"/>
            </a:solidFill>
            <a:latin typeface="+mj-lt"/>
          </a:endParaRPr>
        </a:p>
      </dgm:t>
    </dgm:pt>
    <dgm:pt modelId="{09369FA6-7466-4099-92C1-627D4251B207}" type="parTrans" cxnId="{BB2A2B68-55AD-4295-99A3-1A3024D4AF9D}">
      <dgm:prSet/>
      <dgm:spPr/>
      <dgm:t>
        <a:bodyPr/>
        <a:lstStyle/>
        <a:p>
          <a:endParaRPr lang="en-US"/>
        </a:p>
      </dgm:t>
    </dgm:pt>
    <dgm:pt modelId="{E99207AD-92C1-432D-B7A3-0799843183CD}" type="sibTrans" cxnId="{BB2A2B68-55AD-4295-99A3-1A3024D4AF9D}">
      <dgm:prSet/>
      <dgm:spPr/>
      <dgm:t>
        <a:bodyPr/>
        <a:lstStyle/>
        <a:p>
          <a:endParaRPr lang="en-US"/>
        </a:p>
      </dgm:t>
    </dgm:pt>
    <dgm:pt modelId="{E8D919EB-BAC9-4C02-9753-22DBBC06C982}" type="pres">
      <dgm:prSet presAssocID="{ABDAD306-1476-4ABF-A0D9-8FFAED5DB6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8DD19-719E-4054-AB21-EEFADCC3FD84}" type="pres">
      <dgm:prSet presAssocID="{0E1AB313-5117-4F6E-91DC-AD9137A28F5B}" presName="parentText" presStyleLbl="node1" presStyleIdx="0" presStyleCnt="4" custScaleY="1102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2B0DD-1B07-4647-9872-E50E9198B338}" type="pres">
      <dgm:prSet presAssocID="{A0A64ABC-9BF7-4EA8-A096-E8F80C6D721B}" presName="spacer" presStyleCnt="0"/>
      <dgm:spPr/>
    </dgm:pt>
    <dgm:pt modelId="{2B9E4C7B-DBA0-4222-8E25-D3BE4CB05DC6}" type="pres">
      <dgm:prSet presAssocID="{5CB9A86A-6CAF-4DC0-B60B-2C1ABEBB7B72}" presName="parentText" presStyleLbl="node1" presStyleIdx="1" presStyleCnt="4" custScaleY="1206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C77C6-429E-4679-B412-18402CE441D3}" type="pres">
      <dgm:prSet presAssocID="{1D6B6602-A3B7-4547-8DE9-BE2B8E72654F}" presName="spacer" presStyleCnt="0"/>
      <dgm:spPr/>
    </dgm:pt>
    <dgm:pt modelId="{79CCFA00-60A2-40D7-89D9-6E7F942262A4}" type="pres">
      <dgm:prSet presAssocID="{1DC109E6-9C1B-4BB9-853A-72F38D8B22FA}" presName="parentText" presStyleLbl="node1" presStyleIdx="2" presStyleCnt="4" custScaleY="1113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DFA6E-B4D6-4EE7-BC3A-23813E10274D}" type="pres">
      <dgm:prSet presAssocID="{A124CC29-B79D-44A0-A79D-D894A6DCA114}" presName="spacer" presStyleCnt="0"/>
      <dgm:spPr/>
    </dgm:pt>
    <dgm:pt modelId="{48C953FC-F095-42FE-B19D-E16E7ECF4787}" type="pres">
      <dgm:prSet presAssocID="{6FDF44A0-A069-4FAA-9739-3E58E0039F3A}" presName="parentText" presStyleLbl="node1" presStyleIdx="3" presStyleCnt="4" custScaleY="1457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4AF466-1B11-4447-98B5-1F1ED24E55C2}" srcId="{ABDAD306-1476-4ABF-A0D9-8FFAED5DB699}" destId="{0E1AB313-5117-4F6E-91DC-AD9137A28F5B}" srcOrd="0" destOrd="0" parTransId="{3331C1A7-3ECA-4B83-9357-A4E23C64DC99}" sibTransId="{A0A64ABC-9BF7-4EA8-A096-E8F80C6D721B}"/>
    <dgm:cxn modelId="{BB2A2B68-55AD-4295-99A3-1A3024D4AF9D}" srcId="{ABDAD306-1476-4ABF-A0D9-8FFAED5DB699}" destId="{6FDF44A0-A069-4FAA-9739-3E58E0039F3A}" srcOrd="3" destOrd="0" parTransId="{09369FA6-7466-4099-92C1-627D4251B207}" sibTransId="{E99207AD-92C1-432D-B7A3-0799843183CD}"/>
    <dgm:cxn modelId="{FCE856F1-B358-4EF5-8395-6017F2CD700E}" type="presOf" srcId="{0E1AB313-5117-4F6E-91DC-AD9137A28F5B}" destId="{E768DD19-719E-4054-AB21-EEFADCC3FD84}" srcOrd="0" destOrd="0" presId="urn:microsoft.com/office/officeart/2005/8/layout/vList2"/>
    <dgm:cxn modelId="{E6AF3014-13D1-4A39-AAFE-C609A0437EBE}" srcId="{ABDAD306-1476-4ABF-A0D9-8FFAED5DB699}" destId="{1DC109E6-9C1B-4BB9-853A-72F38D8B22FA}" srcOrd="2" destOrd="0" parTransId="{AFADEEE1-219F-48F1-9963-1FCBC8B4F85A}" sibTransId="{A124CC29-B79D-44A0-A79D-D894A6DCA114}"/>
    <dgm:cxn modelId="{698833F2-A52A-44E4-B67C-13A586C2644B}" type="presOf" srcId="{5CB9A86A-6CAF-4DC0-B60B-2C1ABEBB7B72}" destId="{2B9E4C7B-DBA0-4222-8E25-D3BE4CB05DC6}" srcOrd="0" destOrd="0" presId="urn:microsoft.com/office/officeart/2005/8/layout/vList2"/>
    <dgm:cxn modelId="{26B9DFC8-98A1-4AAF-8FF2-0F5749DE7335}" type="presOf" srcId="{1DC109E6-9C1B-4BB9-853A-72F38D8B22FA}" destId="{79CCFA00-60A2-40D7-89D9-6E7F942262A4}" srcOrd="0" destOrd="0" presId="urn:microsoft.com/office/officeart/2005/8/layout/vList2"/>
    <dgm:cxn modelId="{E849C954-0F66-4900-ABD5-B623420264E4}" srcId="{ABDAD306-1476-4ABF-A0D9-8FFAED5DB699}" destId="{5CB9A86A-6CAF-4DC0-B60B-2C1ABEBB7B72}" srcOrd="1" destOrd="0" parTransId="{E0AD3EB7-38DF-4F19-817F-632C02E0AB01}" sibTransId="{1D6B6602-A3B7-4547-8DE9-BE2B8E72654F}"/>
    <dgm:cxn modelId="{CFC516E4-9020-404E-B0B9-0E4F598A0623}" type="presOf" srcId="{ABDAD306-1476-4ABF-A0D9-8FFAED5DB699}" destId="{E8D919EB-BAC9-4C02-9753-22DBBC06C982}" srcOrd="0" destOrd="0" presId="urn:microsoft.com/office/officeart/2005/8/layout/vList2"/>
    <dgm:cxn modelId="{F544B4D5-1689-463B-B292-D634C37AEE61}" type="presOf" srcId="{6FDF44A0-A069-4FAA-9739-3E58E0039F3A}" destId="{48C953FC-F095-42FE-B19D-E16E7ECF4787}" srcOrd="0" destOrd="0" presId="urn:microsoft.com/office/officeart/2005/8/layout/vList2"/>
    <dgm:cxn modelId="{72724C36-FD32-4DB9-8AA1-42AB74CC686A}" type="presParOf" srcId="{E8D919EB-BAC9-4C02-9753-22DBBC06C982}" destId="{E768DD19-719E-4054-AB21-EEFADCC3FD84}" srcOrd="0" destOrd="0" presId="urn:microsoft.com/office/officeart/2005/8/layout/vList2"/>
    <dgm:cxn modelId="{43B6CC77-BBAB-4136-9521-3B2512E7CD2E}" type="presParOf" srcId="{E8D919EB-BAC9-4C02-9753-22DBBC06C982}" destId="{26F2B0DD-1B07-4647-9872-E50E9198B338}" srcOrd="1" destOrd="0" presId="urn:microsoft.com/office/officeart/2005/8/layout/vList2"/>
    <dgm:cxn modelId="{D8C77693-E250-45B6-9C42-BADEC9E8784D}" type="presParOf" srcId="{E8D919EB-BAC9-4C02-9753-22DBBC06C982}" destId="{2B9E4C7B-DBA0-4222-8E25-D3BE4CB05DC6}" srcOrd="2" destOrd="0" presId="urn:microsoft.com/office/officeart/2005/8/layout/vList2"/>
    <dgm:cxn modelId="{C4BFE090-A942-4657-9D5B-724EA98887A2}" type="presParOf" srcId="{E8D919EB-BAC9-4C02-9753-22DBBC06C982}" destId="{F01C77C6-429E-4679-B412-18402CE441D3}" srcOrd="3" destOrd="0" presId="urn:microsoft.com/office/officeart/2005/8/layout/vList2"/>
    <dgm:cxn modelId="{F475DED9-5FDA-42B3-A83F-9B9D7D4731FA}" type="presParOf" srcId="{E8D919EB-BAC9-4C02-9753-22DBBC06C982}" destId="{79CCFA00-60A2-40D7-89D9-6E7F942262A4}" srcOrd="4" destOrd="0" presId="urn:microsoft.com/office/officeart/2005/8/layout/vList2"/>
    <dgm:cxn modelId="{0072677E-35AC-4070-87BB-45E71DAB15C6}" type="presParOf" srcId="{E8D919EB-BAC9-4C02-9753-22DBBC06C982}" destId="{B4FDFA6E-B4D6-4EE7-BC3A-23813E10274D}" srcOrd="5" destOrd="0" presId="urn:microsoft.com/office/officeart/2005/8/layout/vList2"/>
    <dgm:cxn modelId="{4718AAFC-668B-4264-90CD-8EB52EAFBD59}" type="presParOf" srcId="{E8D919EB-BAC9-4C02-9753-22DBBC06C982}" destId="{48C953FC-F095-42FE-B19D-E16E7ECF478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0E7875-A8E0-41BE-947B-C7F20E2B9EF2}">
      <dsp:nvSpPr>
        <dsp:cNvPr id="0" name=""/>
        <dsp:cNvSpPr/>
      </dsp:nvSpPr>
      <dsp:spPr>
        <a:xfrm>
          <a:off x="83306" y="1220882"/>
          <a:ext cx="1581216" cy="24032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43000"/>
                <a:satMod val="165000"/>
              </a:schemeClr>
            </a:gs>
            <a:gs pos="55000">
              <a:schemeClr val="dk1">
                <a:tint val="83000"/>
                <a:satMod val="155000"/>
              </a:schemeClr>
            </a:gs>
            <a:gs pos="100000">
              <a:schemeClr val="dk1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latin typeface="+mj-lt"/>
            </a:rPr>
            <a:t>Korpus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latin typeface="+mj-lt"/>
            </a:rPr>
            <a:t>analiza dejanskega jezikovnega stanja</a:t>
          </a:r>
          <a:endParaRPr lang="en-US" sz="1600" kern="1200" dirty="0">
            <a:latin typeface="+mj-lt"/>
          </a:endParaRPr>
        </a:p>
      </dsp:txBody>
      <dsp:txXfrm>
        <a:off x="83306" y="1220882"/>
        <a:ext cx="1581216" cy="2403252"/>
      </dsp:txXfrm>
    </dsp:sp>
    <dsp:sp modelId="{34441AAC-0738-4EF0-86A9-6CC5A96D2682}">
      <dsp:nvSpPr>
        <dsp:cNvPr id="0" name=""/>
        <dsp:cNvSpPr/>
      </dsp:nvSpPr>
      <dsp:spPr>
        <a:xfrm rot="17116593">
          <a:off x="1208529" y="1801141"/>
          <a:ext cx="1238234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1238234" y="24125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116593">
        <a:off x="1796690" y="1794311"/>
        <a:ext cx="61911" cy="61911"/>
      </dsp:txXfrm>
    </dsp:sp>
    <dsp:sp modelId="{5183E984-B151-4317-BCCD-2B6C3EE3540D}">
      <dsp:nvSpPr>
        <dsp:cNvPr id="0" name=""/>
        <dsp:cNvSpPr/>
      </dsp:nvSpPr>
      <dsp:spPr>
        <a:xfrm>
          <a:off x="1990770" y="613484"/>
          <a:ext cx="1818847" cy="12290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i="0" kern="1200" dirty="0" smtClean="0">
              <a:solidFill>
                <a:schemeClr val="tx1"/>
              </a:solidFill>
              <a:latin typeface="+mj-lt"/>
            </a:rPr>
            <a:t>Leksikalna baza</a:t>
          </a:r>
          <a:endParaRPr lang="en-US" sz="2000" b="1" i="0" kern="1200" dirty="0">
            <a:solidFill>
              <a:schemeClr val="tx1"/>
            </a:solidFill>
            <a:latin typeface="+mj-lt"/>
          </a:endParaRPr>
        </a:p>
      </dsp:txBody>
      <dsp:txXfrm>
        <a:off x="1990770" y="613484"/>
        <a:ext cx="1818847" cy="1229083"/>
      </dsp:txXfrm>
    </dsp:sp>
    <dsp:sp modelId="{D89154C0-4D30-4414-A36B-9EFB3F8A9997}">
      <dsp:nvSpPr>
        <dsp:cNvPr id="0" name=""/>
        <dsp:cNvSpPr/>
      </dsp:nvSpPr>
      <dsp:spPr>
        <a:xfrm rot="19793564">
          <a:off x="3747679" y="973603"/>
          <a:ext cx="918210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918210" y="2412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793564">
        <a:off x="4183829" y="974774"/>
        <a:ext cx="45910" cy="45910"/>
      </dsp:txXfrm>
    </dsp:sp>
    <dsp:sp modelId="{0A84EB82-7649-4C82-8BAF-D696AF15A88B}">
      <dsp:nvSpPr>
        <dsp:cNvPr id="0" name=""/>
        <dsp:cNvSpPr/>
      </dsp:nvSpPr>
      <dsp:spPr>
        <a:xfrm>
          <a:off x="4603950" y="128653"/>
          <a:ext cx="2691079" cy="1277559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800" b="1" kern="1200" dirty="0" smtClean="0">
              <a:solidFill>
                <a:schemeClr val="tx1"/>
              </a:solidFill>
              <a:latin typeface="+mj-lt"/>
            </a:rPr>
            <a:t>Opis 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kern="1200" dirty="0" smtClean="0">
              <a:solidFill>
                <a:schemeClr val="tx1"/>
              </a:solidFill>
              <a:latin typeface="+mj-lt"/>
            </a:rPr>
            <a:t>s pomenskega,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kern="1200" dirty="0" smtClean="0">
              <a:solidFill>
                <a:schemeClr val="tx1"/>
              </a:solidFill>
              <a:latin typeface="+mj-lt"/>
            </a:rPr>
            <a:t>skladenjskega,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kern="1200" dirty="0" smtClean="0">
              <a:solidFill>
                <a:schemeClr val="tx1"/>
              </a:solidFill>
              <a:latin typeface="+mj-lt"/>
            </a:rPr>
            <a:t>kolokacijskega in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solidFill>
                <a:schemeClr val="tx1"/>
              </a:solidFill>
              <a:latin typeface="+mj-lt"/>
              <a:cs typeface="Times New Roman"/>
            </a:rPr>
            <a:t> </a:t>
          </a:r>
          <a:r>
            <a:rPr lang="sl-SI" sz="1600" b="1" kern="1200" dirty="0" smtClean="0">
              <a:solidFill>
                <a:schemeClr val="tx1"/>
              </a:solidFill>
              <a:latin typeface="+mj-lt"/>
            </a:rPr>
            <a:t>frazeološkega vidika</a:t>
          </a:r>
          <a:endParaRPr lang="en-US" sz="1600" b="1" kern="1200" dirty="0">
            <a:solidFill>
              <a:schemeClr val="tx1"/>
            </a:solidFill>
            <a:latin typeface="+mj-lt"/>
          </a:endParaRPr>
        </a:p>
      </dsp:txBody>
      <dsp:txXfrm>
        <a:off x="4603950" y="128653"/>
        <a:ext cx="2691079" cy="1277559"/>
      </dsp:txXfrm>
    </dsp:sp>
    <dsp:sp modelId="{D4CF3DE8-4449-4F84-A567-61C87A29831F}">
      <dsp:nvSpPr>
        <dsp:cNvPr id="0" name=""/>
        <dsp:cNvSpPr/>
      </dsp:nvSpPr>
      <dsp:spPr>
        <a:xfrm rot="2282445">
          <a:off x="3702493" y="1514655"/>
          <a:ext cx="1008583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1008583" y="2412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282445">
        <a:off x="4181570" y="1513567"/>
        <a:ext cx="50429" cy="50429"/>
      </dsp:txXfrm>
    </dsp:sp>
    <dsp:sp modelId="{FB6F3DD9-F6E7-4DFA-8AD9-DCA7A4D12573}">
      <dsp:nvSpPr>
        <dsp:cNvPr id="0" name=""/>
        <dsp:cNvSpPr/>
      </dsp:nvSpPr>
      <dsp:spPr>
        <a:xfrm>
          <a:off x="4603950" y="1508177"/>
          <a:ext cx="2631296" cy="682719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/>
              </a:solidFill>
              <a:latin typeface="+mj-lt"/>
            </a:rPr>
            <a:t>RONJ </a:t>
          </a:r>
          <a:r>
            <a:rPr lang="sl-SI" sz="1600" kern="1200" dirty="0" smtClean="0">
              <a:solidFill>
                <a:schemeClr val="tx1"/>
              </a:solidFill>
              <a:latin typeface="+mj-lt"/>
            </a:rPr>
            <a:t>kodiranje leks-gram. podatkov</a:t>
          </a:r>
          <a:endParaRPr lang="en-US" sz="1600" kern="1200" dirty="0">
            <a:solidFill>
              <a:schemeClr val="tx1"/>
            </a:solidFill>
            <a:latin typeface="+mj-lt"/>
          </a:endParaRPr>
        </a:p>
      </dsp:txBody>
      <dsp:txXfrm>
        <a:off x="4603950" y="1508177"/>
        <a:ext cx="2631296" cy="682719"/>
      </dsp:txXfrm>
    </dsp:sp>
    <dsp:sp modelId="{6339FDF7-DCA4-460D-976B-F549B44298D8}">
      <dsp:nvSpPr>
        <dsp:cNvPr id="0" name=""/>
        <dsp:cNvSpPr/>
      </dsp:nvSpPr>
      <dsp:spPr>
        <a:xfrm rot="3716045">
          <a:off x="1477765" y="2709603"/>
          <a:ext cx="705390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05390" y="24125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716045">
        <a:off x="1812826" y="2716094"/>
        <a:ext cx="35269" cy="35269"/>
      </dsp:txXfrm>
    </dsp:sp>
    <dsp:sp modelId="{C2D22C29-C53D-4F77-8277-AD601F42035B}">
      <dsp:nvSpPr>
        <dsp:cNvPr id="0" name=""/>
        <dsp:cNvSpPr/>
      </dsp:nvSpPr>
      <dsp:spPr>
        <a:xfrm>
          <a:off x="1996400" y="2430408"/>
          <a:ext cx="1818847" cy="12290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43000"/>
                <a:satMod val="165000"/>
              </a:schemeClr>
            </a:gs>
            <a:gs pos="55000">
              <a:schemeClr val="accent1">
                <a:tint val="83000"/>
                <a:satMod val="155000"/>
              </a:schemeClr>
            </a:gs>
            <a:gs pos="100000">
              <a:schemeClr val="accent1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chemeClr val="tx1"/>
              </a:solidFill>
              <a:latin typeface="+mj-lt"/>
            </a:rPr>
            <a:t>Pedagoška korpusna slovnica</a:t>
          </a:r>
          <a:endParaRPr lang="en-US" sz="2000" b="1" kern="1200" dirty="0">
            <a:solidFill>
              <a:schemeClr val="tx1"/>
            </a:solidFill>
            <a:latin typeface="+mj-lt"/>
          </a:endParaRPr>
        </a:p>
      </dsp:txBody>
      <dsp:txXfrm>
        <a:off x="1996400" y="2430408"/>
        <a:ext cx="1818847" cy="1229083"/>
      </dsp:txXfrm>
    </dsp:sp>
    <dsp:sp modelId="{3E53B7BA-3136-4988-83C9-6B1EAA7D122E}">
      <dsp:nvSpPr>
        <dsp:cNvPr id="0" name=""/>
        <dsp:cNvSpPr/>
      </dsp:nvSpPr>
      <dsp:spPr>
        <a:xfrm rot="20522152">
          <a:off x="3796835" y="2904337"/>
          <a:ext cx="755371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755371" y="2412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522152">
        <a:off x="4155636" y="2909579"/>
        <a:ext cx="37768" cy="37768"/>
      </dsp:txXfrm>
    </dsp:sp>
    <dsp:sp modelId="{4DEFADDB-D234-451B-8F18-FB4B952735DD}">
      <dsp:nvSpPr>
        <dsp:cNvPr id="0" name=""/>
        <dsp:cNvSpPr/>
      </dsp:nvSpPr>
      <dsp:spPr>
        <a:xfrm>
          <a:off x="4533794" y="2352422"/>
          <a:ext cx="2850712" cy="91910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chemeClr val="tx1"/>
              </a:solidFill>
              <a:latin typeface="+mj-lt"/>
            </a:rPr>
            <a:t>Celostna  obravnava različnih ravni jezikovnega sistema </a:t>
          </a:r>
          <a:endParaRPr lang="en-US" sz="1800" b="1" kern="1200" dirty="0">
            <a:solidFill>
              <a:schemeClr val="tx1"/>
            </a:solidFill>
            <a:latin typeface="+mj-lt"/>
          </a:endParaRPr>
        </a:p>
      </dsp:txBody>
      <dsp:txXfrm>
        <a:off x="4533794" y="2352422"/>
        <a:ext cx="2850712" cy="919108"/>
      </dsp:txXfrm>
    </dsp:sp>
    <dsp:sp modelId="{7AE06405-EDE6-4D11-B5F3-DAD3CDFBE96B}">
      <dsp:nvSpPr>
        <dsp:cNvPr id="0" name=""/>
        <dsp:cNvSpPr/>
      </dsp:nvSpPr>
      <dsp:spPr>
        <a:xfrm rot="2998607">
          <a:off x="3615860" y="3448637"/>
          <a:ext cx="1117321" cy="48251"/>
        </a:xfrm>
        <a:custGeom>
          <a:avLst/>
          <a:gdLst/>
          <a:ahLst/>
          <a:cxnLst/>
          <a:rect l="0" t="0" r="0" b="0"/>
          <a:pathLst>
            <a:path>
              <a:moveTo>
                <a:pt x="0" y="24125"/>
              </a:moveTo>
              <a:lnTo>
                <a:pt x="1117321" y="24125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998607">
        <a:off x="4146588" y="3444830"/>
        <a:ext cx="55866" cy="55866"/>
      </dsp:txXfrm>
    </dsp:sp>
    <dsp:sp modelId="{218C3F47-71AD-4924-A03C-0F0A175C4BA6}">
      <dsp:nvSpPr>
        <dsp:cNvPr id="0" name=""/>
        <dsp:cNvSpPr/>
      </dsp:nvSpPr>
      <dsp:spPr>
        <a:xfrm>
          <a:off x="4533794" y="3352233"/>
          <a:ext cx="2771633" cy="1096687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latin typeface="+mj-lt"/>
              <a:cs typeface="Times New Roman"/>
            </a:rPr>
            <a:t> </a:t>
          </a:r>
          <a:r>
            <a:rPr lang="sl-SI" sz="1800" b="1" kern="1200" dirty="0" smtClean="0">
              <a:solidFill>
                <a:schemeClr val="tx1"/>
              </a:solidFill>
              <a:latin typeface="+mj-lt"/>
            </a:rPr>
            <a:t>Uporabniška prijaznost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b="1" kern="1200" dirty="0" smtClean="0">
              <a:solidFill>
                <a:schemeClr val="tx1"/>
              </a:solidFill>
              <a:latin typeface="+mj-lt"/>
            </a:rPr>
            <a:t>Multimedijski pripomočki na spletu</a:t>
          </a:r>
          <a:endParaRPr lang="en-US" sz="1800" b="1" kern="1200" dirty="0">
            <a:solidFill>
              <a:schemeClr val="tx1"/>
            </a:solidFill>
            <a:latin typeface="+mj-lt"/>
          </a:endParaRPr>
        </a:p>
      </dsp:txBody>
      <dsp:txXfrm>
        <a:off x="4533794" y="3352233"/>
        <a:ext cx="2771633" cy="10966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68DD19-719E-4054-AB21-EEFADCC3FD84}">
      <dsp:nvSpPr>
        <dsp:cNvPr id="0" name=""/>
        <dsp:cNvSpPr/>
      </dsp:nvSpPr>
      <dsp:spPr>
        <a:xfrm>
          <a:off x="0" y="72882"/>
          <a:ext cx="8229600" cy="1007761"/>
        </a:xfrm>
        <a:prstGeom prst="roundRect">
          <a:avLst/>
        </a:prstGeom>
        <a:gradFill rotWithShape="1">
          <a:gsLst>
            <a:gs pos="0">
              <a:schemeClr val="accent6">
                <a:tint val="43000"/>
                <a:satMod val="165000"/>
              </a:schemeClr>
            </a:gs>
            <a:gs pos="55000">
              <a:schemeClr val="accent6">
                <a:tint val="83000"/>
                <a:satMod val="155000"/>
              </a:schemeClr>
            </a:gs>
            <a:gs pos="100000">
              <a:schemeClr val="accent6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6">
              <a:satMod val="115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chemeClr val="tx1"/>
              </a:solidFill>
              <a:latin typeface="+mj-lt"/>
            </a:rPr>
            <a:t>Leksikalna baza je v prvi vrsti namenjena slovarskim opisom besedišča, zato so slovnični podatki v njej podrejeni pomenskim lastnostim LE.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>
        <a:off x="0" y="72882"/>
        <a:ext cx="8229600" cy="1007761"/>
      </dsp:txXfrm>
    </dsp:sp>
    <dsp:sp modelId="{2B9E4C7B-DBA0-4222-8E25-D3BE4CB05DC6}">
      <dsp:nvSpPr>
        <dsp:cNvPr id="0" name=""/>
        <dsp:cNvSpPr/>
      </dsp:nvSpPr>
      <dsp:spPr>
        <a:xfrm>
          <a:off x="0" y="1129604"/>
          <a:ext cx="8229600" cy="1102685"/>
        </a:xfrm>
        <a:prstGeom prst="roundRect">
          <a:avLst/>
        </a:prstGeom>
        <a:gradFill rotWithShape="1">
          <a:gsLst>
            <a:gs pos="0">
              <a:schemeClr val="accent5">
                <a:tint val="43000"/>
                <a:satMod val="165000"/>
              </a:schemeClr>
            </a:gs>
            <a:gs pos="55000">
              <a:schemeClr val="accent5">
                <a:tint val="83000"/>
                <a:satMod val="155000"/>
              </a:schemeClr>
            </a:gs>
            <a:gs pos="100000">
              <a:schemeClr val="accent5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5">
              <a:satMod val="115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>
              <a:solidFill>
                <a:schemeClr val="tx1"/>
              </a:solidFill>
              <a:latin typeface="+mj-lt"/>
            </a:rPr>
            <a:t>Uporabniška prijaznost in raba v šolske namene narekujeta vključitev slovničnih podatkov v pomenske opise LE na način, ki je uporabniku znan iz vsakodnevne komunikacije in mu je zato bolj razumljiv.</a:t>
          </a:r>
          <a:endParaRPr lang="en-US" sz="1700" kern="1200" dirty="0">
            <a:solidFill>
              <a:schemeClr val="tx1"/>
            </a:solidFill>
            <a:latin typeface="+mj-lt"/>
          </a:endParaRPr>
        </a:p>
      </dsp:txBody>
      <dsp:txXfrm>
        <a:off x="0" y="1129604"/>
        <a:ext cx="8229600" cy="1102685"/>
      </dsp:txXfrm>
    </dsp:sp>
    <dsp:sp modelId="{79CCFA00-60A2-40D7-89D9-6E7F942262A4}">
      <dsp:nvSpPr>
        <dsp:cNvPr id="0" name=""/>
        <dsp:cNvSpPr/>
      </dsp:nvSpPr>
      <dsp:spPr>
        <a:xfrm>
          <a:off x="0" y="2281250"/>
          <a:ext cx="8229600" cy="1017520"/>
        </a:xfrm>
        <a:prstGeom prst="roundRect">
          <a:avLst/>
        </a:prstGeom>
        <a:gradFill rotWithShape="1">
          <a:gsLst>
            <a:gs pos="0">
              <a:schemeClr val="accent1">
                <a:tint val="43000"/>
                <a:satMod val="165000"/>
              </a:schemeClr>
            </a:gs>
            <a:gs pos="55000">
              <a:schemeClr val="accent1">
                <a:tint val="83000"/>
                <a:satMod val="155000"/>
              </a:schemeClr>
            </a:gs>
            <a:gs pos="100000">
              <a:schemeClr val="accent1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satMod val="115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>
              <a:solidFill>
                <a:schemeClr val="tx1"/>
              </a:solidFill>
              <a:latin typeface="+mj-lt"/>
            </a:rPr>
            <a:t>Formalizacija udeležencev v pomenski shemi in registriranje alternacij v obliki stavčnih vzorcev omogoča avtomatično povezavo pomena z njegovim pomensko relevantnim skladenjskim okoljem.</a:t>
          </a:r>
          <a:endParaRPr lang="en-US" sz="1700" kern="1200" dirty="0">
            <a:solidFill>
              <a:schemeClr val="tx1"/>
            </a:solidFill>
            <a:latin typeface="+mj-lt"/>
          </a:endParaRPr>
        </a:p>
      </dsp:txBody>
      <dsp:txXfrm>
        <a:off x="0" y="2281250"/>
        <a:ext cx="8229600" cy="1017520"/>
      </dsp:txXfrm>
    </dsp:sp>
    <dsp:sp modelId="{48C953FC-F095-42FE-B19D-E16E7ECF4787}">
      <dsp:nvSpPr>
        <dsp:cNvPr id="0" name=""/>
        <dsp:cNvSpPr/>
      </dsp:nvSpPr>
      <dsp:spPr>
        <a:xfrm>
          <a:off x="0" y="3347730"/>
          <a:ext cx="8229600" cy="1331914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smtClean="0">
              <a:solidFill>
                <a:schemeClr val="tx1"/>
              </a:solidFill>
              <a:latin typeface="+mj-lt"/>
            </a:rPr>
            <a:t>Menimo namreč, da mora biti elektronska leksikalna baza, če hoče zadostiti pedagoškim, računalniškim in drugim aplikacijam prihodnosti, uporabna kot vir za avtomatično pripisovanje pomena besedam v realni jezikovni rabi.</a:t>
          </a:r>
          <a:endParaRPr lang="en-US" sz="1700" kern="1200" dirty="0">
            <a:solidFill>
              <a:schemeClr val="tx1"/>
            </a:solidFill>
            <a:latin typeface="+mj-lt"/>
          </a:endParaRPr>
        </a:p>
      </dsp:txBody>
      <dsp:txXfrm>
        <a:off x="0" y="3347730"/>
        <a:ext cx="8229600" cy="1331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82C4E-D976-40CF-AB00-41636A69A7A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BD76D-5F8D-4661-9406-A18E208B4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BD76D-5F8D-4661-9406-A18E208B4C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BD76D-5F8D-4661-9406-A18E208B4C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842A9-9256-43D2-925F-7BD30D0F88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BD76D-5F8D-4661-9406-A18E208B4C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F77C83-96E6-4397-9CC6-F6DA802636E0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911992-1853-4180-AEFE-656820EFC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5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Kjer se srečata pomen in skladnja:</a:t>
            </a:r>
            <a:br>
              <a:rPr lang="sl-SI" dirty="0" smtClean="0"/>
            </a:br>
            <a:r>
              <a:rPr lang="sl-SI" sz="2700" dirty="0" smtClean="0"/>
              <a:t>leksikalna baza za slovenščino kot vir podatkov za pedagoško korpusno slovnico</a:t>
            </a:r>
            <a:r>
              <a:rPr lang="sl-SI" dirty="0" smtClean="0"/>
              <a:t/>
            </a:r>
            <a:br>
              <a:rPr lang="sl-SI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969222"/>
          </a:xfrm>
        </p:spPr>
        <p:txBody>
          <a:bodyPr>
            <a:normAutofit lnSpcReduction="10000"/>
          </a:bodyPr>
          <a:lstStyle/>
          <a:p>
            <a:r>
              <a:rPr lang="sl-SI" sz="1800" dirty="0" smtClean="0">
                <a:latin typeface="+mj-lt"/>
              </a:rPr>
              <a:t>Polona Gantar</a:t>
            </a:r>
          </a:p>
          <a:p>
            <a:r>
              <a:rPr lang="sl-SI" sz="1800" dirty="0" smtClean="0">
                <a:latin typeface="+mj-lt"/>
              </a:rPr>
              <a:t>Inštitut za slovenski jezik FR</a:t>
            </a:r>
          </a:p>
          <a:p>
            <a:r>
              <a:rPr lang="sl-SI" sz="1800" dirty="0" smtClean="0">
                <a:latin typeface="+mj-lt"/>
              </a:rPr>
              <a:t>Apolonija.Gantar@guest.arnes.si</a:t>
            </a:r>
            <a:endParaRPr lang="en-US" sz="1800" dirty="0">
              <a:latin typeface="+mj-lt"/>
            </a:endParaRPr>
          </a:p>
        </p:txBody>
      </p:sp>
      <p:pic>
        <p:nvPicPr>
          <p:cNvPr id="1029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797152"/>
            <a:ext cx="1100137" cy="1804987"/>
          </a:xfrm>
          <a:prstGeom prst="rect">
            <a:avLst/>
          </a:prstGeom>
          <a:noFill/>
        </p:spPr>
      </p:pic>
      <p:pic>
        <p:nvPicPr>
          <p:cNvPr id="8" name="Picture 7" descr="MSS_20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237312"/>
            <a:ext cx="2734056" cy="420624"/>
          </a:xfrm>
          <a:prstGeom prst="rect">
            <a:avLst/>
          </a:prstGeom>
        </p:spPr>
      </p:pic>
      <p:pic>
        <p:nvPicPr>
          <p:cNvPr id="1030" name="Picture 6" descr="LOGOTIP-ESS-SLO-C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6021288"/>
            <a:ext cx="2736304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5000" contrast="47000"/>
          </a:blip>
          <a:srcRect/>
          <a:stretch>
            <a:fillRect/>
          </a:stretch>
        </p:blipFill>
        <p:spPr bwMode="auto">
          <a:xfrm>
            <a:off x="251520" y="188640"/>
            <a:ext cx="1656184" cy="1512168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leksikogramatika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49424"/>
            <a:ext cx="8435280" cy="4325112"/>
          </a:xfrm>
        </p:spPr>
        <p:txBody>
          <a:bodyPr>
            <a:normAutofit/>
          </a:bodyPr>
          <a:lstStyle/>
          <a:p>
            <a:r>
              <a:rPr lang="sl-SI" dirty="0" smtClean="0">
                <a:latin typeface="Times New Roman"/>
                <a:cs typeface="Times New Roman"/>
              </a:rPr>
              <a:t>»</a:t>
            </a:r>
            <a:r>
              <a:rPr lang="sl-SI" dirty="0" smtClean="0">
                <a:latin typeface="+mj-lt"/>
              </a:rPr>
              <a:t>Kamalu je postalo jasno, da je oblika dejansko odločilna za pomen /.../ izbira pomena, kjerkoli v besedilu, ima odločilen vpliv na okoliške izbire.</a:t>
            </a:r>
            <a:r>
              <a:rPr lang="sl-SI" dirty="0" smtClean="0">
                <a:latin typeface="Times New Roman"/>
                <a:cs typeface="Times New Roman"/>
              </a:rPr>
              <a:t>«</a:t>
            </a:r>
            <a:endParaRPr lang="sl-SI" dirty="0" smtClean="0">
              <a:latin typeface="+mj-lt"/>
            </a:endParaRPr>
          </a:p>
          <a:p>
            <a:pPr>
              <a:buNone/>
            </a:pPr>
            <a:r>
              <a:rPr lang="sl-SI" sz="2000" dirty="0" smtClean="0">
                <a:latin typeface="+mj-lt"/>
              </a:rPr>
              <a:t>		               J. M. </a:t>
            </a:r>
            <a:r>
              <a:rPr lang="en-US" sz="2000" dirty="0" smtClean="0">
                <a:latin typeface="+mj-lt"/>
              </a:rPr>
              <a:t>Sinclair</a:t>
            </a:r>
            <a:r>
              <a:rPr lang="sl-SI" sz="2000" dirty="0" smtClean="0">
                <a:latin typeface="+mj-lt"/>
              </a:rPr>
              <a:t>,</a:t>
            </a:r>
            <a:r>
              <a:rPr lang="en-US" sz="2000" dirty="0" smtClean="0">
                <a:latin typeface="+mj-lt"/>
              </a:rPr>
              <a:t> </a:t>
            </a:r>
            <a:r>
              <a:rPr lang="sl-SI" sz="2000" i="1" dirty="0" smtClean="0">
                <a:latin typeface="+mj-lt"/>
              </a:rPr>
              <a:t>Corpus Concordance Colocation, </a:t>
            </a:r>
            <a:r>
              <a:rPr lang="en-US" sz="2000" dirty="0" smtClean="0">
                <a:latin typeface="+mj-lt"/>
              </a:rPr>
              <a:t>1991</a:t>
            </a:r>
            <a:endParaRPr lang="sl-SI" dirty="0" smtClean="0">
              <a:latin typeface="+mj-lt"/>
            </a:endParaRP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92696"/>
            <a:ext cx="81210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9"/>
            <a:ext cx="7667011" cy="864096"/>
          </a:xfrm>
        </p:spPr>
        <p:txBody>
          <a:bodyPr>
            <a:normAutofit/>
          </a:bodyPr>
          <a:lstStyle/>
          <a:p>
            <a:r>
              <a:rPr lang="sl-SI" dirty="0" smtClean="0"/>
              <a:t>probabilistično obnašanje jezika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177561" cy="4512564"/>
          </a:xfrm>
        </p:spPr>
        <p:txBody>
          <a:bodyPr>
            <a:normAutofit fontScale="77500" lnSpcReduction="20000"/>
          </a:bodyPr>
          <a:lstStyle/>
          <a:p>
            <a:r>
              <a:rPr lang="sl-SI" b="1" dirty="0" err="1" smtClean="0">
                <a:latin typeface="+mj-lt"/>
              </a:rPr>
              <a:t>FrameNet</a:t>
            </a:r>
            <a:r>
              <a:rPr lang="sl-SI" b="1" dirty="0" smtClean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(</a:t>
            </a:r>
            <a:r>
              <a:rPr lang="sl-SI" dirty="0" err="1" smtClean="0">
                <a:latin typeface="+mj-lt"/>
              </a:rPr>
              <a:t>Filmore</a:t>
            </a:r>
            <a:r>
              <a:rPr lang="sl-SI" dirty="0" smtClean="0">
                <a:latin typeface="+mj-lt"/>
              </a:rPr>
              <a:t> </a:t>
            </a:r>
            <a:r>
              <a:rPr lang="sl-SI" dirty="0" err="1" smtClean="0">
                <a:latin typeface="+mj-lt"/>
              </a:rPr>
              <a:t>et</a:t>
            </a:r>
            <a:r>
              <a:rPr lang="sl-SI" dirty="0" smtClean="0">
                <a:latin typeface="+mj-lt"/>
              </a:rPr>
              <a:t>. </a:t>
            </a:r>
            <a:r>
              <a:rPr lang="sl-SI" dirty="0" err="1" smtClean="0">
                <a:latin typeface="+mj-lt"/>
              </a:rPr>
              <a:t>al</a:t>
            </a:r>
            <a:r>
              <a:rPr lang="sl-SI" dirty="0" smtClean="0">
                <a:latin typeface="+mj-lt"/>
              </a:rPr>
              <a:t> 1976)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Pomen je najbolje interpretirati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probabilistično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pravi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smislu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najboljšega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približka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prototipu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ne v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smislu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iskanja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niza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zadostnih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ali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potrebnih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pogojev</a:t>
            </a:r>
            <a:r>
              <a:rPr lang="sl-SI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/>
            <a:endParaRPr lang="sl-SI" dirty="0" smtClean="0">
              <a:latin typeface="+mj-lt"/>
            </a:endParaRPr>
          </a:p>
          <a:p>
            <a:r>
              <a:rPr lang="sl-SI" b="1" dirty="0" err="1" smtClean="0">
                <a:latin typeface="+mj-lt"/>
              </a:rPr>
              <a:t>Corpus</a:t>
            </a:r>
            <a:r>
              <a:rPr lang="sl-SI" b="1" dirty="0" smtClean="0">
                <a:latin typeface="+mj-lt"/>
              </a:rPr>
              <a:t> </a:t>
            </a:r>
            <a:r>
              <a:rPr lang="sl-SI" b="1" dirty="0" err="1" smtClean="0">
                <a:latin typeface="+mj-lt"/>
              </a:rPr>
              <a:t>pattern</a:t>
            </a:r>
            <a:r>
              <a:rPr lang="sl-SI" b="1" dirty="0" smtClean="0">
                <a:latin typeface="+mj-lt"/>
              </a:rPr>
              <a:t> </a:t>
            </a:r>
            <a:r>
              <a:rPr lang="sl-SI" b="1" dirty="0" err="1" smtClean="0">
                <a:latin typeface="+mj-lt"/>
              </a:rPr>
              <a:t>Analysis</a:t>
            </a:r>
            <a:r>
              <a:rPr lang="sl-SI" b="1" dirty="0" smtClean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(Hanks 2004)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Pomeni so neposredno povezani z vzorci (</a:t>
            </a: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ang. </a:t>
            </a:r>
            <a:r>
              <a:rPr lang="sl-SI" sz="2300" dirty="0" err="1" smtClean="0">
                <a:solidFill>
                  <a:schemeClr val="tx1"/>
                </a:solidFill>
                <a:latin typeface="+mj-lt"/>
              </a:rPr>
              <a:t>patterns</a:t>
            </a:r>
            <a:r>
              <a:rPr lang="sl-SI" dirty="0" smtClean="0">
                <a:solidFill>
                  <a:schemeClr val="tx1"/>
                </a:solidFill>
                <a:latin typeface="+mj-lt"/>
              </a:rPr>
              <a:t>), strukturami (</a:t>
            </a: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ang. </a:t>
            </a:r>
            <a:r>
              <a:rPr lang="sl-SI" sz="2300" dirty="0" err="1" smtClean="0">
                <a:solidFill>
                  <a:schemeClr val="tx1"/>
                </a:solidFill>
                <a:latin typeface="+mj-lt"/>
              </a:rPr>
              <a:t>constructions</a:t>
            </a:r>
            <a:r>
              <a:rPr lang="sl-SI" dirty="0" smtClean="0">
                <a:solidFill>
                  <a:schemeClr val="tx1"/>
                </a:solidFill>
                <a:latin typeface="+mj-lt"/>
              </a:rPr>
              <a:t>) in frazeološkimi enotami. </a:t>
            </a:r>
          </a:p>
          <a:p>
            <a:pPr lvl="1"/>
            <a:endParaRPr lang="sl-SI" dirty="0" smtClean="0">
              <a:solidFill>
                <a:schemeClr val="tx1"/>
              </a:solidFill>
              <a:latin typeface="+mj-lt"/>
            </a:endParaRPr>
          </a:p>
          <a:p>
            <a:pPr marL="457200" lvl="1">
              <a:buNone/>
            </a:pP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PASTI	‘izgubiti ravnotežje’	</a:t>
            </a:r>
            <a:r>
              <a:rPr lang="sl-SI" sz="2300" i="1" dirty="0" smtClean="0">
                <a:solidFill>
                  <a:schemeClr val="tx1"/>
                </a:solidFill>
                <a:latin typeface="+mj-lt"/>
              </a:rPr>
              <a:t>motorist, na vozišče, na glavo, po tleh...</a:t>
            </a:r>
          </a:p>
          <a:p>
            <a:pPr marL="457200" lvl="1">
              <a:buNone/>
            </a:pPr>
            <a:r>
              <a:rPr lang="sl-SI" sz="2300" i="1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‘znižati se na lestvici’ 	</a:t>
            </a:r>
            <a:r>
              <a:rPr lang="sl-SI" sz="2300" i="1" dirty="0" smtClean="0">
                <a:solidFill>
                  <a:schemeClr val="tx1"/>
                </a:solidFill>
                <a:latin typeface="+mj-lt"/>
              </a:rPr>
              <a:t>tečaj, cena, pod raven, za x odstotkov …</a:t>
            </a:r>
          </a:p>
          <a:p>
            <a:pPr marL="457200" lvl="1">
              <a:buNone/>
            </a:pPr>
            <a:endParaRPr lang="sl-SI" sz="2300" i="1" dirty="0" smtClean="0">
              <a:solidFill>
                <a:schemeClr val="tx1"/>
              </a:solidFill>
              <a:latin typeface="+mj-lt"/>
            </a:endParaRPr>
          </a:p>
          <a:p>
            <a:pPr marL="457200" lvl="1">
              <a:buNone/>
            </a:pP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CVETETI   ‘poganjati  cvetove’		KAJ cveti + kako/kdaj</a:t>
            </a:r>
          </a:p>
          <a:p>
            <a:pPr lvl="1">
              <a:buNone/>
            </a:pP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		     ‘prinašati dobiček’		KAJ cveti in KAJ cveti KOMU </a:t>
            </a:r>
          </a:p>
          <a:p>
            <a:pPr lvl="1">
              <a:buNone/>
            </a:pPr>
            <a:r>
              <a:rPr lang="sl-SI" sz="2300" dirty="0" smtClean="0">
                <a:solidFill>
                  <a:schemeClr val="tx1"/>
                </a:solidFill>
                <a:latin typeface="+mj-lt"/>
              </a:rPr>
              <a:t>		     ‘izgledati zadovoljen in zdrav’	KDO cveti (od česa)</a:t>
            </a:r>
            <a:endParaRPr lang="en-US" sz="2300" dirty="0" smtClean="0">
              <a:solidFill>
                <a:schemeClr val="tx1"/>
              </a:solidFill>
              <a:latin typeface="+mj-lt"/>
            </a:endParaRPr>
          </a:p>
          <a:p>
            <a:endParaRPr lang="sl-SI" dirty="0" smtClean="0"/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05264"/>
            <a:ext cx="648072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rmAutofit/>
          </a:bodyPr>
          <a:lstStyle/>
          <a:p>
            <a:r>
              <a:rPr lang="sl-SI" sz="3600" dirty="0" smtClean="0"/>
              <a:t>... kjer se srečata pomen in skladnja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492896"/>
            <a:ext cx="3837809" cy="3368154"/>
          </a:xfrm>
        </p:spPr>
        <p:txBody>
          <a:bodyPr>
            <a:normAutofit/>
          </a:bodyPr>
          <a:lstStyle/>
          <a:p>
            <a:pPr>
              <a:buNone/>
            </a:pPr>
            <a:endParaRPr lang="sl-SI" b="1" i="1" dirty="0" smtClean="0"/>
          </a:p>
          <a:p>
            <a:pPr>
              <a:buNone/>
            </a:pPr>
            <a:endParaRPr lang="sl-SI" b="1" i="1" dirty="0" smtClean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2420888"/>
            <a:ext cx="2808312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pomenski indikator</a:t>
            </a:r>
            <a:endParaRPr lang="en-US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98884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+mj-lt"/>
              </a:rPr>
              <a:t>IZTOČNICA</a:t>
            </a:r>
            <a:endParaRPr lang="en-US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9888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>
                <a:latin typeface="+mj-lt"/>
              </a:rPr>
              <a:t>IMPROVIZIRATI</a:t>
            </a:r>
            <a:endParaRPr lang="en-US" b="1" i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83968" y="2420888"/>
            <a:ext cx="4104456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sl-SI" dirty="0" smtClean="0">
              <a:latin typeface="+mj-lt"/>
            </a:endParaRPr>
          </a:p>
          <a:p>
            <a:pPr marL="342900" indent="-342900"/>
            <a:endParaRPr lang="sl-SI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24928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>
                <a:latin typeface="+mj-lt"/>
              </a:rPr>
              <a:t>delati brez priprav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2" y="27809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l-SI" dirty="0" smtClean="0">
                <a:latin typeface="+mj-lt"/>
              </a:rPr>
              <a:t>  1.1 sproti ustvarjati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3068961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2. izdelati brez primernega orodja</a:t>
            </a:r>
          </a:p>
          <a:p>
            <a:r>
              <a:rPr lang="sl-SI" dirty="0" smtClean="0">
                <a:latin typeface="+mj-lt"/>
              </a:rPr>
              <a:t>    ali materiala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55576" y="4221088"/>
            <a:ext cx="2808312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pomenska shema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763688" y="2924944"/>
            <a:ext cx="504056" cy="21602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11560" y="3212976"/>
            <a:ext cx="3024336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pomenski meni</a:t>
            </a:r>
            <a:endParaRPr lang="en-US" dirty="0">
              <a:latin typeface="+mj-lt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779912" y="3284984"/>
            <a:ext cx="360040" cy="43204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427984" y="2780928"/>
            <a:ext cx="3240360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355976" y="4221088"/>
            <a:ext cx="4176464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436510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l-SI" dirty="0" smtClean="0">
                <a:latin typeface="+mj-lt"/>
              </a:rPr>
              <a:t>če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ČLOVEK</a:t>
            </a:r>
            <a:r>
              <a:rPr lang="sl-SI" dirty="0" smtClean="0">
                <a:latin typeface="+mj-lt"/>
              </a:rPr>
              <a:t>  med nastopom ali igranjem improvizira, si sproti izmišlja ali ustvarja </a:t>
            </a: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VSEBINO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5976" y="5661248"/>
            <a:ext cx="417646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sl-SI" i="1" dirty="0" smtClean="0">
                <a:solidFill>
                  <a:schemeClr val="tx1"/>
                </a:solidFill>
                <a:latin typeface="+mj-lt"/>
              </a:rPr>
              <a:t>em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tiste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vrste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igralka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ki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kdaj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tudi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malce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improvizira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na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odru</a:t>
            </a:r>
            <a:r>
              <a:rPr lang="sl-SI" i="1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7" grpId="0" animBg="1"/>
      <p:bldP spid="9" grpId="0"/>
      <p:bldP spid="10" grpId="0"/>
      <p:bldP spid="11" grpId="0" animBg="1"/>
      <p:bldP spid="16" grpId="0" animBg="1"/>
      <p:bldP spid="17" grpId="0" animBg="1"/>
      <p:bldP spid="18" grpId="0" animBg="1"/>
      <p:bldP spid="20" grpId="0" animBg="1"/>
      <p:bldP spid="21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Vključitev skladnje v pomenski opis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/>
          </a:bodyPr>
          <a:lstStyle/>
          <a:p>
            <a:r>
              <a:rPr lang="sl-SI" sz="2600" dirty="0" smtClean="0">
                <a:latin typeface="+mj-lt"/>
              </a:rPr>
              <a:t>Empirične raziskave </a:t>
            </a:r>
            <a:r>
              <a:rPr lang="sl-SI" sz="2600" dirty="0" smtClean="0">
                <a:latin typeface="+mj-lt"/>
              </a:rPr>
              <a:t>(Rozman et al. 2010, Lew </a:t>
            </a:r>
            <a:r>
              <a:rPr lang="sl-SI" sz="2600" dirty="0" smtClean="0">
                <a:latin typeface="+mj-lt"/>
              </a:rPr>
              <a:t>in Dziemianko 2006) so pokazale, da:</a:t>
            </a:r>
          </a:p>
          <a:p>
            <a:endParaRPr lang="sl-SI" sz="2600" dirty="0" smtClean="0">
              <a:latin typeface="+mj-lt"/>
            </a:endParaRPr>
          </a:p>
          <a:p>
            <a:r>
              <a:rPr lang="sl-SI" sz="2600" dirty="0" smtClean="0">
                <a:latin typeface="+mj-lt"/>
              </a:rPr>
              <a:t>eksplicitno navajanje slovničnih podatkov  v slovarju zaradi zahtevnega metajezika ne doseže naslovnikov oz. da naslovniki te podatke pogosto ignorirajo;</a:t>
            </a:r>
          </a:p>
          <a:p>
            <a:endParaRPr lang="sl-SI" sz="2600" dirty="0" smtClean="0">
              <a:latin typeface="+mj-lt"/>
            </a:endParaRPr>
          </a:p>
          <a:p>
            <a:r>
              <a:rPr lang="sl-SI" sz="2600" dirty="0" smtClean="0">
                <a:latin typeface="+mj-lt"/>
              </a:rPr>
              <a:t>definicije poleg zgledov rabe vsebujejo za uporabnika zelo pomemben vir slovničnih informacij in so za razliko od gramatičnih kod in slovničnih vzorcev za uporabnika veliko bolj dostopne in berljive.</a:t>
            </a:r>
          </a:p>
          <a:p>
            <a:endParaRPr lang="en-US" dirty="0"/>
          </a:p>
        </p:txBody>
      </p:sp>
      <p:pic>
        <p:nvPicPr>
          <p:cNvPr id="7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1" y="5661248"/>
            <a:ext cx="792088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txBody>
          <a:bodyPr/>
          <a:lstStyle/>
          <a:p>
            <a:r>
              <a:rPr lang="sl-SI" dirty="0" smtClean="0"/>
              <a:t>Pomenska shema - 3 naloge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229600" cy="4452288"/>
          </a:xfrm>
        </p:spPr>
        <p:txBody>
          <a:bodyPr>
            <a:normAutofit fontScale="92500"/>
          </a:bodyPr>
          <a:lstStyle/>
          <a:p>
            <a:r>
              <a:rPr lang="sl-SI" dirty="0" smtClean="0">
                <a:latin typeface="+mj-lt"/>
              </a:rPr>
              <a:t>zapis udeleženske zgradbe pomena</a:t>
            </a:r>
          </a:p>
          <a:p>
            <a:pPr lvl="1"/>
            <a:r>
              <a:rPr lang="sl-SI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prototipični vzorec – “norma”</a:t>
            </a:r>
          </a:p>
          <a:p>
            <a:pPr lvl="1"/>
            <a:r>
              <a:rPr lang="sl-SI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iztočnica + formalizacija udeleženskih mest (RONJ)</a:t>
            </a: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zapis semantičnih tipov, ki zasedajo udeleženska mesta</a:t>
            </a: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pomenski scenarij  </a:t>
            </a:r>
          </a:p>
          <a:p>
            <a:pPr lvl="1"/>
            <a:r>
              <a:rPr lang="sl-SI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stavčna razlaga, ki povezuje udeležence in okoliščine v konkretno situacijo, ki je za dani pomen značilna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92696"/>
            <a:ext cx="81210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i="1" dirty="0" smtClean="0"/>
              <a:t>SESTI </a:t>
            </a:r>
            <a:r>
              <a:rPr lang="sl-SI" dirty="0" smtClean="0"/>
              <a:t> ’ustrezati’</a:t>
            </a:r>
            <a:br>
              <a:rPr lang="sl-SI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>
                <a:latin typeface="+mj-lt"/>
              </a:rPr>
              <a:t>1. udeleženska zgradba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sz="20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2. semantični tipi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pPr>
              <a:buNone/>
            </a:pPr>
            <a:endParaRPr lang="sl-SI" sz="11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3. pomenski scenarij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276872"/>
            <a:ext cx="482453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KAJ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sede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KOMU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3573016"/>
            <a:ext cx="712879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DEJAVNOST, STANJE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ali </a:t>
            </a:r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LASTNOST česa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sede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ČLOVEKU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5157192"/>
            <a:ext cx="712879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če neka </a:t>
            </a:r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DEJAVNOST, STANJE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ali </a:t>
            </a:r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LASTNOST česa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ČLOVEKU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sede, mu ugaja ali ustreza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6136" y="980728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 </a:t>
            </a:r>
            <a:r>
              <a:rPr lang="en-US" sz="2400" dirty="0" err="1" smtClean="0">
                <a:latin typeface="+mj-lt"/>
              </a:rPr>
              <a:t>letih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plesa</a:t>
            </a:r>
            <a:r>
              <a:rPr lang="en-US" sz="2400" dirty="0" smtClean="0">
                <a:latin typeface="+mj-lt"/>
              </a:rPr>
              <a:t> imam </a:t>
            </a:r>
            <a:r>
              <a:rPr lang="en-US" sz="2400" dirty="0" err="1" smtClean="0">
                <a:latin typeface="+mj-lt"/>
              </a:rPr>
              <a:t>izostren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občutek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za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glasbo</a:t>
            </a:r>
            <a:r>
              <a:rPr lang="en-US" sz="2400" dirty="0" smtClean="0">
                <a:latin typeface="+mj-lt"/>
              </a:rPr>
              <a:t> in </a:t>
            </a:r>
            <a:r>
              <a:rPr lang="en-US" sz="2400" dirty="0" err="1" smtClean="0">
                <a:latin typeface="+mj-lt"/>
              </a:rPr>
              <a:t>ritem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Vem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kaj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pali</a:t>
            </a:r>
            <a:r>
              <a:rPr lang="en-US" sz="2400" dirty="0" smtClean="0">
                <a:latin typeface="+mj-lt"/>
              </a:rPr>
              <a:t> in </a:t>
            </a:r>
            <a:r>
              <a:rPr lang="en-US" sz="2400" dirty="0" err="1" smtClean="0">
                <a:solidFill>
                  <a:srgbClr val="FF3300"/>
                </a:solidFill>
                <a:latin typeface="+mj-lt"/>
              </a:rPr>
              <a:t>kaj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mi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sede</a:t>
            </a:r>
            <a:r>
              <a:rPr lang="en-US" sz="2400" dirty="0" smtClean="0">
                <a:latin typeface="+mj-lt"/>
              </a:rPr>
              <a:t>.</a:t>
            </a:r>
            <a:r>
              <a:rPr lang="sl-SI" sz="2400" dirty="0" smtClean="0">
                <a:latin typeface="+mj-lt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i="1" dirty="0" smtClean="0"/>
              <a:t>NOTA </a:t>
            </a:r>
            <a:r>
              <a:rPr lang="sl-SI" dirty="0" smtClean="0"/>
              <a:t> ’značilnost’</a:t>
            </a:r>
            <a:br>
              <a:rPr lang="sl-SI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>
                <a:latin typeface="+mj-lt"/>
              </a:rPr>
              <a:t>1. udeleženska zgradba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sz="20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2. semantični tipi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pPr>
              <a:buNone/>
            </a:pPr>
            <a:endParaRPr lang="sl-SI" sz="11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3. pomenski scenarij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276872"/>
            <a:ext cx="482453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KAJ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daje noto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ČEMU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3573016"/>
            <a:ext cx="712879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LASTNOSTI česa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dajejo noto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IZDELKU, KRAJU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ali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 DEJANJEM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5157192"/>
            <a:ext cx="712879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sl-SI" sz="2000" dirty="0" smtClean="0">
                <a:solidFill>
                  <a:schemeClr val="tx1"/>
                </a:solidFill>
                <a:latin typeface="+mj-lt"/>
              </a:rPr>
              <a:t>če </a:t>
            </a:r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LASTNOSTI česa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dajejo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IZDELKU, KRAJU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ali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 DEJANJEM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svojo noto, se v njem izražajo in ga delajo posebnega</a:t>
            </a:r>
          </a:p>
          <a:p>
            <a:pPr>
              <a:buNone/>
            </a:pPr>
            <a:endParaRPr lang="sl-SI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908720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3300"/>
                </a:solidFill>
                <a:latin typeface="+mj-lt"/>
              </a:rPr>
              <a:t>Voda</a:t>
            </a:r>
            <a:r>
              <a:rPr lang="en-US" sz="2400" dirty="0" smtClean="0">
                <a:latin typeface="+mj-lt"/>
              </a:rPr>
              <a:t> in </a:t>
            </a:r>
            <a:r>
              <a:rPr lang="en-US" sz="2400" dirty="0" err="1" smtClean="0">
                <a:solidFill>
                  <a:srgbClr val="FF3300"/>
                </a:solidFill>
                <a:latin typeface="+mj-lt"/>
              </a:rPr>
              <a:t>svetloba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prineseta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posebno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noto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na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j-lt"/>
              </a:rPr>
              <a:t>vrt</a:t>
            </a:r>
            <a:r>
              <a:rPr lang="en-US" sz="2400" dirty="0" smtClean="0">
                <a:latin typeface="+mj-lt"/>
              </a:rPr>
              <a:t> in </a:t>
            </a:r>
            <a:r>
              <a:rPr lang="en-US" sz="2400" dirty="0" err="1" smtClean="0">
                <a:solidFill>
                  <a:srgbClr val="0070C0"/>
                </a:solidFill>
                <a:latin typeface="+mj-lt"/>
              </a:rPr>
              <a:t>teraso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1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i="1" dirty="0" smtClean="0"/>
              <a:t>POZOREN </a:t>
            </a:r>
            <a:r>
              <a:rPr lang="sl-SI" dirty="0" smtClean="0"/>
              <a:t> ’ustrežljiv’</a:t>
            </a:r>
            <a:br>
              <a:rPr lang="sl-SI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>
                <a:latin typeface="+mj-lt"/>
              </a:rPr>
              <a:t>1. udeleženska zgradba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sz="20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2. semantični tipi</a:t>
            </a:r>
          </a:p>
          <a:p>
            <a:endParaRPr lang="sl-SI" dirty="0" smtClean="0">
              <a:latin typeface="+mj-lt"/>
            </a:endParaRPr>
          </a:p>
          <a:p>
            <a:pPr>
              <a:buNone/>
            </a:pPr>
            <a:endParaRPr lang="sl-SI" dirty="0" smtClean="0">
              <a:latin typeface="+mj-lt"/>
            </a:endParaRPr>
          </a:p>
          <a:p>
            <a:pPr>
              <a:buNone/>
            </a:pPr>
            <a:endParaRPr lang="sl-SI" sz="1100" b="1" dirty="0" smtClean="0">
              <a:latin typeface="+mj-lt"/>
            </a:endParaRPr>
          </a:p>
          <a:p>
            <a:pPr>
              <a:buNone/>
            </a:pPr>
            <a:r>
              <a:rPr lang="sl-SI" b="1" dirty="0" smtClean="0">
                <a:latin typeface="+mj-lt"/>
              </a:rPr>
              <a:t>3. pomenski scenarij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276872"/>
            <a:ext cx="4824536" cy="5040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KDO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je pozoren do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KOGA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3573016"/>
            <a:ext cx="712879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ČLOVEK 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je pozoren do drugega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ČLOVEKA</a:t>
            </a:r>
            <a:endParaRPr lang="en-US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5157192"/>
            <a:ext cx="712879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sl-SI" sz="2000" dirty="0" smtClean="0">
                <a:solidFill>
                  <a:schemeClr val="tx1"/>
                </a:solidFill>
                <a:latin typeface="+mj-lt"/>
              </a:rPr>
              <a:t>če je </a:t>
            </a:r>
            <a:r>
              <a:rPr lang="sl-SI" sz="2000" b="1" dirty="0" smtClean="0">
                <a:solidFill>
                  <a:srgbClr val="FF3300"/>
                </a:solidFill>
                <a:latin typeface="+mj-lt"/>
              </a:rPr>
              <a:t>ČLOVEK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 pozoren do drugega </a:t>
            </a:r>
            <a:r>
              <a:rPr lang="sl-SI" sz="2000" b="1" dirty="0" smtClean="0">
                <a:solidFill>
                  <a:srgbClr val="0070C0"/>
                </a:solidFill>
                <a:latin typeface="+mj-lt"/>
              </a:rPr>
              <a:t>ČLOVEKA</a:t>
            </a:r>
            <a:r>
              <a:rPr lang="sl-SI" sz="2000" dirty="0" smtClean="0">
                <a:solidFill>
                  <a:schemeClr val="tx1"/>
                </a:solidFill>
                <a:latin typeface="+mj-lt"/>
              </a:rPr>
              <a:t>, je do njega ustrežljiv in mu izkazuje naklonjenost</a:t>
            </a:r>
            <a:endParaRPr lang="en-US" sz="2000" dirty="0" smtClean="0">
              <a:solidFill>
                <a:schemeClr val="tx1"/>
              </a:solidFill>
              <a:latin typeface="+mj-lt"/>
            </a:endParaRPr>
          </a:p>
          <a:p>
            <a:pPr>
              <a:buNone/>
            </a:pPr>
            <a:endParaRPr lang="sl-SI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980728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3300"/>
                </a:solidFill>
                <a:latin typeface="+mj-lt"/>
              </a:rPr>
              <a:t>Ari</a:t>
            </a:r>
            <a:r>
              <a:rPr lang="en-US" sz="2000" dirty="0" smtClean="0">
                <a:latin typeface="+mj-lt"/>
              </a:rPr>
              <a:t> je </a:t>
            </a:r>
            <a:r>
              <a:rPr lang="en-US" sz="2000" dirty="0" err="1" smtClean="0">
                <a:latin typeface="+mj-lt"/>
              </a:rPr>
              <a:t>bil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čas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zelo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pozoren</a:t>
            </a:r>
            <a:r>
              <a:rPr lang="sl-SI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do </a:t>
            </a:r>
            <a:r>
              <a:rPr lang="en-US" sz="2000" dirty="0" err="1" smtClean="0">
                <a:latin typeface="+mj-lt"/>
              </a:rPr>
              <a:t>svoje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+mj-lt"/>
              </a:rPr>
              <a:t>žene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ona</a:t>
            </a:r>
            <a:r>
              <a:rPr lang="en-US" sz="2000" dirty="0" smtClean="0">
                <a:latin typeface="+mj-lt"/>
              </a:rPr>
              <a:t> pa mu je s </a:t>
            </a:r>
            <a:r>
              <a:rPr lang="en-US" sz="2000" dirty="0" err="1" smtClean="0">
                <a:latin typeface="+mj-lt"/>
              </a:rPr>
              <a:t>prisrčnim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nasmehom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vračala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naklonjenost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85584" cy="792088"/>
          </a:xfrm>
        </p:spPr>
        <p:txBody>
          <a:bodyPr>
            <a:normAutofit/>
          </a:bodyPr>
          <a:lstStyle/>
          <a:p>
            <a:pPr algn="ctr"/>
            <a:r>
              <a:rPr lang="sl-SI" sz="3200" dirty="0" smtClean="0"/>
              <a:t>norma – alternacija - eksploatacija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>
                <a:latin typeface="+mj-lt"/>
              </a:rPr>
              <a:t>P. Hanks, Theory of norms and exploitations, 2004</a:t>
            </a: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Vsaka beseda, ki jo uporabi govorec, da bi z njo nekaj povedal, je uporabljena v skladu z neko </a:t>
            </a:r>
            <a:r>
              <a:rPr lang="sl-SI" b="1" dirty="0" smtClean="0">
                <a:latin typeface="+mj-lt"/>
              </a:rPr>
              <a:t>normo</a:t>
            </a:r>
            <a:r>
              <a:rPr lang="sl-SI" dirty="0" smtClean="0">
                <a:latin typeface="+mj-lt"/>
              </a:rPr>
              <a:t> “dogovorom”, </a:t>
            </a:r>
            <a:r>
              <a:rPr lang="sl-SI" b="1" dirty="0" smtClean="0">
                <a:latin typeface="+mj-lt"/>
              </a:rPr>
              <a:t>ki jo določa njen stavčni vzorec</a:t>
            </a:r>
            <a:r>
              <a:rPr lang="sl-SI" dirty="0" smtClean="0">
                <a:latin typeface="+mj-lt"/>
              </a:rPr>
              <a:t>.</a:t>
            </a: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Orodja za analizo korpusov kažejo, da je jezikovna raba </a:t>
            </a:r>
            <a:r>
              <a:rPr lang="sl-SI" b="1" dirty="0" smtClean="0">
                <a:latin typeface="+mj-lt"/>
              </a:rPr>
              <a:t>vzorčena</a:t>
            </a:r>
            <a:r>
              <a:rPr lang="sl-SI" dirty="0" smtClean="0">
                <a:latin typeface="+mj-lt"/>
              </a:rPr>
              <a:t> in hkrati </a:t>
            </a:r>
            <a:r>
              <a:rPr lang="sl-SI" b="1" dirty="0" smtClean="0">
                <a:latin typeface="+mj-lt"/>
              </a:rPr>
              <a:t>variabilna</a:t>
            </a:r>
            <a:r>
              <a:rPr lang="sl-SI" dirty="0" smtClean="0">
                <a:latin typeface="+mj-lt"/>
              </a:rPr>
              <a:t>.</a:t>
            </a:r>
          </a:p>
          <a:p>
            <a:endParaRPr lang="sl-SI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Korpusna analiza posamezne besede pokaže, da je večina konkordanc realizacija prepoznavnega </a:t>
            </a:r>
            <a:r>
              <a:rPr lang="sl-SI" b="1" dirty="0" smtClean="0">
                <a:latin typeface="+mj-lt"/>
              </a:rPr>
              <a:t>“normalnega” </a:t>
            </a:r>
            <a:r>
              <a:rPr lang="sl-SI" dirty="0" smtClean="0">
                <a:latin typeface="+mj-lt"/>
              </a:rPr>
              <a:t>vzorca, druge konkordance so </a:t>
            </a:r>
            <a:r>
              <a:rPr lang="sl-SI" b="1" dirty="0" smtClean="0">
                <a:latin typeface="+mj-lt"/>
              </a:rPr>
              <a:t>alternacije tega vzorca</a:t>
            </a:r>
            <a:r>
              <a:rPr lang="sl-SI" dirty="0" smtClean="0">
                <a:latin typeface="+mj-lt"/>
              </a:rPr>
              <a:t>, malo pa je t. i. </a:t>
            </a:r>
            <a:r>
              <a:rPr lang="sl-SI" b="1" dirty="0" smtClean="0">
                <a:latin typeface="+mj-lt"/>
              </a:rPr>
              <a:t>eksploatacij</a:t>
            </a:r>
            <a:r>
              <a:rPr lang="sl-SI" dirty="0" smtClean="0">
                <a:latin typeface="+mj-lt"/>
              </a:rPr>
              <a:t>.</a:t>
            </a: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92696"/>
            <a:ext cx="740097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620688"/>
            <a:ext cx="8136904" cy="5953150"/>
          </a:xfrm>
        </p:spPr>
        <p:txBody>
          <a:bodyPr/>
          <a:lstStyle/>
          <a:p>
            <a:pPr>
              <a:buNone/>
            </a:pPr>
            <a:r>
              <a:rPr lang="sl-SI" sz="2000" i="1" dirty="0" smtClean="0">
                <a:latin typeface="+mj-lt"/>
              </a:rPr>
              <a:t>SPRATI </a:t>
            </a:r>
            <a:r>
              <a:rPr lang="sl-SI" dirty="0" smtClean="0">
                <a:latin typeface="+mj-lt"/>
              </a:rPr>
              <a:t>– </a:t>
            </a:r>
            <a:r>
              <a:rPr lang="sl-SI" sz="2000" dirty="0" smtClean="0">
                <a:latin typeface="+mj-lt"/>
              </a:rPr>
              <a:t>’umiti z vodo’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484784"/>
            <a:ext cx="7704856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  <a:latin typeface="+mj-lt"/>
              </a:rPr>
              <a:t>če </a:t>
            </a:r>
            <a:r>
              <a:rPr lang="sl-SI" b="1" dirty="0" smtClean="0">
                <a:solidFill>
                  <a:schemeClr val="bg1"/>
                </a:solidFill>
                <a:latin typeface="+mj-lt"/>
              </a:rPr>
              <a:t>ČLOVEK 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spere </a:t>
            </a:r>
            <a:r>
              <a:rPr lang="sl-SI" b="1" dirty="0" smtClean="0">
                <a:solidFill>
                  <a:schemeClr val="bg1"/>
                </a:solidFill>
                <a:latin typeface="+mj-lt"/>
              </a:rPr>
              <a:t>PREDMET, OBLAČILO 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ali</a:t>
            </a:r>
            <a:r>
              <a:rPr lang="sl-SI" b="1" dirty="0" smtClean="0">
                <a:solidFill>
                  <a:schemeClr val="bg1"/>
                </a:solidFill>
                <a:latin typeface="+mj-lt"/>
              </a:rPr>
              <a:t> ŽIVILO 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s </a:t>
            </a:r>
            <a:r>
              <a:rPr lang="sl-SI" b="1" dirty="0" smtClean="0">
                <a:solidFill>
                  <a:schemeClr val="bg1"/>
                </a:solidFill>
                <a:latin typeface="+mj-lt"/>
              </a:rPr>
              <a:t>TEKOČO VODO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, z njega odstrani umazanijo ali delce kake snovi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2852936"/>
            <a:ext cx="3168352" cy="216024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75656" y="2924944"/>
            <a:ext cx="2448272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>
                <a:solidFill>
                  <a:schemeClr val="bg1"/>
                </a:solidFill>
                <a:latin typeface="+mj-lt"/>
              </a:rPr>
              <a:t>KDO spere KAJ s ČIM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357301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1600" dirty="0" smtClean="0">
                <a:solidFill>
                  <a:schemeClr val="accent4"/>
                </a:solidFill>
                <a:latin typeface="+mj-lt"/>
              </a:rPr>
              <a:t>KDO spere KAJ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solidFill>
                  <a:schemeClr val="accent3"/>
                </a:solidFill>
                <a:latin typeface="+mj-lt"/>
              </a:rPr>
              <a:t>KDO spere KAJ pod ČIM</a:t>
            </a:r>
          </a:p>
          <a:p>
            <a:pPr>
              <a:lnSpc>
                <a:spcPct val="150000"/>
              </a:lnSpc>
            </a:pPr>
            <a:r>
              <a:rPr lang="sl-SI" sz="1600" dirty="0" smtClean="0">
                <a:solidFill>
                  <a:schemeClr val="accent2"/>
                </a:solidFill>
                <a:latin typeface="+mj-lt"/>
              </a:rPr>
              <a:t>KDO spere KAJ v ČEM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9512" y="2852936"/>
            <a:ext cx="720080" cy="208823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latin typeface="+mj-lt"/>
              </a:rPr>
              <a:t>v</a:t>
            </a:r>
          </a:p>
          <a:p>
            <a:pPr algn="ctr"/>
            <a:r>
              <a:rPr lang="sl-SI" b="1" dirty="0" smtClean="0">
                <a:latin typeface="+mj-lt"/>
              </a:rPr>
              <a:t>z</a:t>
            </a:r>
          </a:p>
          <a:p>
            <a:pPr algn="ctr"/>
            <a:r>
              <a:rPr lang="sl-SI" b="1" dirty="0" smtClean="0">
                <a:latin typeface="+mj-lt"/>
              </a:rPr>
              <a:t>o</a:t>
            </a:r>
          </a:p>
          <a:p>
            <a:pPr algn="ctr"/>
            <a:r>
              <a:rPr lang="sl-SI" b="1" dirty="0" smtClean="0">
                <a:latin typeface="+mj-lt"/>
              </a:rPr>
              <a:t>r</a:t>
            </a:r>
          </a:p>
          <a:p>
            <a:pPr algn="ctr"/>
            <a:r>
              <a:rPr lang="sl-SI" b="1" dirty="0" smtClean="0">
                <a:latin typeface="+mj-lt"/>
              </a:rPr>
              <a:t>c</a:t>
            </a:r>
          </a:p>
          <a:p>
            <a:pPr algn="ctr"/>
            <a:r>
              <a:rPr lang="sl-SI" b="1" dirty="0" smtClean="0">
                <a:latin typeface="+mj-lt"/>
              </a:rPr>
              <a:t>i</a:t>
            </a:r>
            <a:endParaRPr lang="en-US" b="1" dirty="0">
              <a:latin typeface="+mj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4008" y="2780928"/>
            <a:ext cx="3816424" cy="230425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3573016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4"/>
                </a:solidFill>
                <a:latin typeface="+mj-lt"/>
              </a:rPr>
              <a:t>Školjke</a:t>
            </a:r>
            <a:r>
              <a:rPr lang="en-US" sz="16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4"/>
                </a:solidFill>
                <a:latin typeface="+mj-lt"/>
              </a:rPr>
              <a:t>večkrat</a:t>
            </a:r>
            <a:r>
              <a:rPr lang="en-US" sz="16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sl-SI" sz="1600" dirty="0" smtClean="0">
                <a:solidFill>
                  <a:schemeClr val="accent4"/>
                </a:solidFill>
                <a:latin typeface="+mj-lt"/>
              </a:rPr>
              <a:t>temeljito </a:t>
            </a:r>
            <a:r>
              <a:rPr lang="en-US" sz="1600" dirty="0" err="1" smtClean="0">
                <a:solidFill>
                  <a:schemeClr val="accent4"/>
                </a:solidFill>
                <a:latin typeface="+mj-lt"/>
              </a:rPr>
              <a:t>speremo</a:t>
            </a:r>
            <a:r>
              <a:rPr lang="sl-SI" sz="1600" dirty="0" smtClean="0">
                <a:solidFill>
                  <a:schemeClr val="accent4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chemeClr val="accent4"/>
                </a:solidFill>
                <a:latin typeface="+mj-lt"/>
              </a:rPr>
              <a:t>in </a:t>
            </a:r>
            <a:r>
              <a:rPr lang="en-US" sz="1600" dirty="0" err="1" smtClean="0">
                <a:solidFill>
                  <a:schemeClr val="accent4"/>
                </a:solidFill>
                <a:latin typeface="+mj-lt"/>
              </a:rPr>
              <a:t>skrtačimo</a:t>
            </a:r>
            <a:r>
              <a:rPr lang="sl-SI" sz="1600" dirty="0" smtClean="0">
                <a:solidFill>
                  <a:schemeClr val="accent4"/>
                </a:solidFill>
                <a:latin typeface="+mj-lt"/>
              </a:rPr>
              <a:t>.</a:t>
            </a:r>
          </a:p>
          <a:p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Namizni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prt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sperite</a:t>
            </a:r>
            <a:r>
              <a:rPr lang="sl-SI" sz="1600" dirty="0" smtClean="0">
                <a:solidFill>
                  <a:schemeClr val="accent3"/>
                </a:solidFill>
                <a:latin typeface="+mj-lt"/>
              </a:rPr>
              <a:t> p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od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mrzlo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vodo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nato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ga</a:t>
            </a:r>
            <a:r>
              <a:rPr lang="en-US" sz="16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3"/>
                </a:solidFill>
                <a:latin typeface="+mj-lt"/>
              </a:rPr>
              <a:t>namočite</a:t>
            </a:r>
            <a:r>
              <a:rPr lang="sl-SI" sz="1600" dirty="0" smtClean="0">
                <a:solidFill>
                  <a:schemeClr val="accent3"/>
                </a:solidFill>
                <a:latin typeface="+mj-lt"/>
              </a:rPr>
              <a:t>.</a:t>
            </a:r>
          </a:p>
          <a:p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Čopič</a:t>
            </a: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dobro</a:t>
            </a:r>
            <a:r>
              <a:rPr lang="sl-SI" sz="16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sper</a:t>
            </a:r>
            <a:r>
              <a:rPr lang="sl-SI" sz="1600" dirty="0" smtClean="0">
                <a:solidFill>
                  <a:schemeClr val="accent2"/>
                </a:solidFill>
                <a:latin typeface="+mj-lt"/>
              </a:rPr>
              <a:t>i</a:t>
            </a:r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te</a:t>
            </a:r>
            <a:r>
              <a:rPr lang="sl-SI" sz="16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v </a:t>
            </a:r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topli</a:t>
            </a:r>
            <a:r>
              <a:rPr lang="en-US" sz="16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+mj-lt"/>
              </a:rPr>
              <a:t>vodi</a:t>
            </a:r>
            <a:r>
              <a:rPr lang="sl-SI" sz="1600" dirty="0" smtClean="0">
                <a:solidFill>
                  <a:schemeClr val="accent2"/>
                </a:solidFill>
                <a:latin typeface="+mj-lt"/>
              </a:rPr>
              <a:t>.</a:t>
            </a:r>
            <a:endParaRPr lang="en-US" sz="1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2924944"/>
            <a:ext cx="3384376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Vok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 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red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prvo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uporabo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speremo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z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vročo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vodo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79512" y="5229200"/>
            <a:ext cx="720080" cy="79208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latin typeface="+mj-lt"/>
              </a:rPr>
              <a:t>??</a:t>
            </a:r>
            <a:endParaRPr lang="en-US" dirty="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31640" y="5229200"/>
            <a:ext cx="2952328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l-SI" sz="1600" dirty="0" smtClean="0">
                <a:solidFill>
                  <a:schemeClr val="tx1"/>
                </a:solidFill>
                <a:latin typeface="+mj-lt"/>
              </a:rPr>
              <a:t>KDO spere </a:t>
            </a:r>
            <a:r>
              <a:rPr lang="sl-SI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KAJ </a:t>
            </a:r>
            <a:r>
              <a:rPr lang="sl-SI" sz="1600" dirty="0" smtClean="0">
                <a:solidFill>
                  <a:schemeClr val="tx1"/>
                </a:solidFill>
                <a:latin typeface="+mj-lt"/>
              </a:rPr>
              <a:t>s ČESA s ČIM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44008" y="5229200"/>
            <a:ext cx="3888432" cy="12241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16016" y="5373217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•</a:t>
            </a:r>
            <a:r>
              <a:rPr lang="sl-SI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+mj-lt"/>
              </a:rPr>
              <a:t>Po </a:t>
            </a:r>
            <a:r>
              <a:rPr lang="en-US" sz="1600" dirty="0" err="1" smtClean="0">
                <a:latin typeface="+mj-lt"/>
              </a:rPr>
              <a:t>kopanju</a:t>
            </a:r>
            <a:r>
              <a:rPr lang="en-US" sz="1600" dirty="0" smtClean="0">
                <a:latin typeface="+mj-lt"/>
              </a:rPr>
              <a:t> je </a:t>
            </a:r>
            <a:r>
              <a:rPr lang="sl-SI" sz="1600" dirty="0" smtClean="0">
                <a:latin typeface="+mj-lt"/>
              </a:rPr>
              <a:t>treba </a:t>
            </a:r>
            <a:r>
              <a:rPr lang="en-US" sz="1600" dirty="0" err="1" smtClean="0">
                <a:latin typeface="+mj-lt"/>
              </a:rPr>
              <a:t>kopalke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sprati</a:t>
            </a:r>
            <a:r>
              <a:rPr lang="sl-SI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s </a:t>
            </a:r>
            <a:r>
              <a:rPr lang="en-US" sz="1600" dirty="0" err="1" smtClean="0">
                <a:latin typeface="+mj-lt"/>
              </a:rPr>
              <a:t>sladko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vodo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saj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uničuje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tkanino</a:t>
            </a:r>
            <a:r>
              <a:rPr lang="sl-SI" sz="1600" dirty="0" smtClean="0">
                <a:latin typeface="+mj-lt"/>
              </a:rPr>
              <a:t>.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• </a:t>
            </a:r>
            <a:r>
              <a:rPr lang="sl-SI" sz="1600" dirty="0" smtClean="0">
                <a:latin typeface="Times New Roman"/>
                <a:cs typeface="Times New Roman"/>
              </a:rPr>
              <a:t> </a:t>
            </a:r>
            <a:r>
              <a:rPr lang="sl-SI" sz="1600" dirty="0" smtClean="0">
                <a:latin typeface="+mj-lt"/>
              </a:rPr>
              <a:t>Plenice dobro sperite, da odstranite vse 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sledi pralnega praška</a:t>
            </a:r>
            <a:r>
              <a:rPr lang="sl-SI" sz="1600" dirty="0" smtClean="0">
                <a:latin typeface="+mj-lt"/>
              </a:rPr>
              <a:t>.</a:t>
            </a:r>
            <a:endParaRPr lang="en-US" sz="1600" dirty="0">
              <a:latin typeface="+mj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83768" y="1844824"/>
            <a:ext cx="3456384" cy="432048"/>
          </a:xfrm>
          <a:prstGeom prst="ellipse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10" grpId="1" animBg="1"/>
      <p:bldP spid="11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/>
          <a:lstStyle/>
          <a:p>
            <a:r>
              <a:rPr lang="sl-SI" dirty="0" smtClean="0"/>
              <a:t>Slovnica in LBS v projektu SSJ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58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5013176"/>
            <a:ext cx="792088" cy="1080119"/>
          </a:xfrm>
          <a:prstGeom prst="rect">
            <a:avLst/>
          </a:prstGeom>
          <a:noFill/>
        </p:spPr>
      </p:pic>
      <p:sp>
        <p:nvSpPr>
          <p:cNvPr id="6" name="Curved Right Arrow 5"/>
          <p:cNvSpPr/>
          <p:nvPr/>
        </p:nvSpPr>
        <p:spPr>
          <a:xfrm>
            <a:off x="3779912" y="2564904"/>
            <a:ext cx="1152128" cy="2376264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635896" y="3140968"/>
            <a:ext cx="1224136" cy="2880320"/>
          </a:xfrm>
          <a:prstGeom prst="curv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6" grpId="1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/>
          <a:lstStyle/>
          <a:p>
            <a:r>
              <a:rPr lang="sl-SI" dirty="0" smtClean="0"/>
              <a:t>Slovnični podatki - </a:t>
            </a:r>
            <a:r>
              <a:rPr lang="sl-SI" i="1" dirty="0" smtClean="0"/>
              <a:t>skladenjski nivo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657704"/>
          </a:xfrm>
        </p:spPr>
        <p:txBody>
          <a:bodyPr>
            <a:normAutofit/>
          </a:bodyPr>
          <a:lstStyle/>
          <a:p>
            <a:r>
              <a:rPr lang="sl-SI" b="1" dirty="0" smtClean="0">
                <a:latin typeface="+mj-lt"/>
              </a:rPr>
              <a:t>Vzorci 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stavčna skladnja </a:t>
            </a:r>
            <a:r>
              <a:rPr lang="sl-SI" sz="1800" dirty="0" smtClean="0">
                <a:solidFill>
                  <a:schemeClr val="tx1"/>
                </a:solidFill>
                <a:latin typeface="+mj-lt"/>
              </a:rPr>
              <a:t>(udeleženci znotraj celotnega stavčnega vzorca)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samo glagol</a:t>
            </a:r>
          </a:p>
          <a:p>
            <a:endParaRPr lang="sl-SI" dirty="0" smtClean="0">
              <a:latin typeface="+mj-lt"/>
            </a:endParaRPr>
          </a:p>
          <a:p>
            <a:r>
              <a:rPr lang="sl-SI" b="1" dirty="0" smtClean="0">
                <a:latin typeface="+mj-lt"/>
              </a:rPr>
              <a:t>Skladenske strukture 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besednozvezna skladnja </a:t>
            </a:r>
            <a:r>
              <a:rPr lang="sl-SI" sz="1800" dirty="0" smtClean="0">
                <a:solidFill>
                  <a:schemeClr val="tx1"/>
                </a:solidFill>
                <a:latin typeface="+mj-lt"/>
              </a:rPr>
              <a:t>(zapis besedne zveze, v kateri se pojavlja iztočnica, s simboli)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vse besedne vrste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število struktur je končno (več kot 290)</a:t>
            </a: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vir: Besedne skice (SkE)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5733256"/>
            <a:ext cx="740097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9512" y="692696"/>
            <a:ext cx="136815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tx1"/>
                </a:solidFill>
                <a:latin typeface="+mj-lt"/>
              </a:rPr>
              <a:t>gbz Inf-GBZ</a:t>
            </a:r>
            <a:r>
              <a:rPr lang="sl-SI" dirty="0" smtClean="0">
                <a:latin typeface="+mj-lt"/>
              </a:rPr>
              <a:t>   </a:t>
            </a:r>
            <a:endParaRPr lang="en-US" dirty="0">
              <a:latin typeface="+mj-lt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55576" y="1124744"/>
            <a:ext cx="360040" cy="50405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3688" y="692696"/>
            <a:ext cx="2304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kdo fotografira </a:t>
            </a:r>
            <a:r>
              <a:rPr lang="sl-SI" b="1" u="sng" dirty="0" smtClean="0">
                <a:latin typeface="+mj-lt"/>
              </a:rPr>
              <a:t>koga</a:t>
            </a:r>
            <a:endParaRPr lang="en-US" b="1" u="sng" dirty="0">
              <a:latin typeface="+mj-lt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55776" y="1196752"/>
            <a:ext cx="360040" cy="1008112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79912" y="1196752"/>
            <a:ext cx="108012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tx1"/>
                </a:solidFill>
                <a:latin typeface="+mj-lt"/>
              </a:rPr>
              <a:t>rbz GBZ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139952" y="1628800"/>
            <a:ext cx="288032" cy="57606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04048" y="764704"/>
            <a:ext cx="23762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kdo fotografira </a:t>
            </a:r>
            <a:r>
              <a:rPr lang="sl-SI" b="1" u="sng" dirty="0" smtClean="0">
                <a:latin typeface="+mj-lt"/>
              </a:rPr>
              <a:t>s čim</a:t>
            </a:r>
            <a:endParaRPr lang="en-US" b="1" u="sng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1268760"/>
            <a:ext cx="2304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u="sng" dirty="0" smtClean="0">
                <a:latin typeface="+mj-lt"/>
              </a:rPr>
              <a:t>kdo</a:t>
            </a:r>
            <a:r>
              <a:rPr lang="sl-SI" dirty="0" smtClean="0">
                <a:latin typeface="+mj-lt"/>
              </a:rPr>
              <a:t> </a:t>
            </a:r>
            <a:r>
              <a:rPr lang="sl-SI" dirty="0" smtClean="0">
                <a:latin typeface="+mj-lt"/>
              </a:rPr>
              <a:t>fotografira </a:t>
            </a:r>
            <a:r>
              <a:rPr lang="sl-SI" dirty="0" smtClean="0">
                <a:latin typeface="+mj-lt"/>
              </a:rPr>
              <a:t>koga</a:t>
            </a:r>
            <a:endParaRPr lang="en-US" dirty="0"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12160" y="1268760"/>
            <a:ext cx="360040" cy="93610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956376" y="1700808"/>
            <a:ext cx="288032" cy="50405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9512" y="692696"/>
            <a:ext cx="1368152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num0 SBZ2</a:t>
            </a:r>
          </a:p>
          <a:p>
            <a:r>
              <a:rPr lang="sl-SI" dirty="0" smtClean="0">
                <a:latin typeface="+mj-lt"/>
              </a:rPr>
              <a:t>num0 SBZ0</a:t>
            </a:r>
            <a:endParaRPr lang="en-US" dirty="0">
              <a:latin typeface="+mj-lt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55576" y="1484784"/>
            <a:ext cx="360040" cy="648072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35696" y="764704"/>
            <a:ext cx="18002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SBZ0 brez SBZ2</a:t>
            </a:r>
            <a:endParaRPr lang="en-US" dirty="0">
              <a:latin typeface="+mj-lt"/>
            </a:endParaRPr>
          </a:p>
        </p:txBody>
      </p:sp>
      <p:sp>
        <p:nvSpPr>
          <p:cNvPr id="10" name="Down Arrow 9"/>
          <p:cNvSpPr/>
          <p:nvPr/>
        </p:nvSpPr>
        <p:spPr>
          <a:xfrm flipH="1">
            <a:off x="2627784" y="1340768"/>
            <a:ext cx="360040" cy="79208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63888" y="1196752"/>
            <a:ext cx="151216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gbz SBZ4</a:t>
            </a:r>
            <a:endParaRPr lang="en-US" dirty="0">
              <a:latin typeface="+mj-lt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39952" y="1700808"/>
            <a:ext cx="360040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92080" y="1628800"/>
            <a:ext cx="1656184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sbz0 za SBZ4</a:t>
            </a:r>
            <a:endParaRPr lang="en-US" dirty="0">
              <a:latin typeface="+mj-lt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6012160" y="2132856"/>
            <a:ext cx="432048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/>
          <a:lstStyle/>
          <a:p>
            <a:r>
              <a:rPr lang="sl-SI" dirty="0" smtClean="0"/>
              <a:t>povzetek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5000" contrast="47000"/>
          </a:blip>
          <a:srcRect/>
          <a:stretch>
            <a:fillRect/>
          </a:stretch>
        </p:blipFill>
        <p:spPr bwMode="auto">
          <a:xfrm>
            <a:off x="2771800" y="548680"/>
            <a:ext cx="1152128" cy="1008112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7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21000" contrast="-23000"/>
          </a:blip>
          <a:srcRect/>
          <a:stretch>
            <a:fillRect/>
          </a:stretch>
        </p:blipFill>
        <p:spPr bwMode="auto">
          <a:xfrm>
            <a:off x="8244408" y="5921896"/>
            <a:ext cx="72008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124744"/>
            <a:ext cx="3168352" cy="42484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20072" y="2852936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latin typeface="+mj-lt"/>
              </a:rPr>
              <a:t>Hvala za pozornost!</a:t>
            </a:r>
            <a:endParaRPr lang="en-US" sz="4800" dirty="0">
              <a:latin typeface="+mj-lt"/>
            </a:endParaRPr>
          </a:p>
        </p:txBody>
      </p:sp>
      <p:pic>
        <p:nvPicPr>
          <p:cNvPr id="6" name="Picture 5" descr="MSS_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237312"/>
            <a:ext cx="2734056" cy="420624"/>
          </a:xfrm>
          <a:prstGeom prst="rect">
            <a:avLst/>
          </a:prstGeom>
        </p:spPr>
      </p:pic>
      <p:pic>
        <p:nvPicPr>
          <p:cNvPr id="7" name="Picture 6" descr="LOGOTIP-ESS-SLO-C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805264"/>
            <a:ext cx="30243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87624" y="1124744"/>
            <a:ext cx="3384376" cy="64807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7624" y="119675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solidFill>
                  <a:schemeClr val="bg1"/>
                </a:solidFill>
                <a:latin typeface="+mj-lt"/>
              </a:rPr>
              <a:t>priročniki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2060848"/>
            <a:ext cx="3384376" cy="12241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2060848"/>
            <a:ext cx="33123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 smtClean="0">
                <a:solidFill>
                  <a:schemeClr val="bg1"/>
                </a:solidFill>
                <a:latin typeface="+mj-lt"/>
              </a:rPr>
              <a:t>splošni uporabnik</a:t>
            </a:r>
          </a:p>
          <a:p>
            <a:pPr algn="ctr"/>
            <a:r>
              <a:rPr lang="sl-SI" sz="2000" b="1" dirty="0" smtClean="0">
                <a:solidFill>
                  <a:schemeClr val="bg1"/>
                </a:solidFill>
                <a:latin typeface="+mj-lt"/>
              </a:rPr>
              <a:t>šolski uporabnik</a:t>
            </a:r>
          </a:p>
          <a:p>
            <a:pPr algn="ctr"/>
            <a:r>
              <a:rPr lang="sl-SI" b="1" dirty="0" smtClean="0">
                <a:solidFill>
                  <a:schemeClr val="bg1"/>
                </a:solidFill>
                <a:latin typeface="+mj-lt"/>
              </a:rPr>
              <a:t>učenec slovenščine kot TJ</a:t>
            </a:r>
            <a:endParaRPr lang="en-US" b="1" dirty="0" smtClean="0">
              <a:solidFill>
                <a:schemeClr val="bg1"/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187624" y="3573016"/>
            <a:ext cx="3384376" cy="254766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19672" y="3645024"/>
            <a:ext cx="20882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>
              <a:latin typeface="+mj-lt"/>
            </a:endParaRPr>
          </a:p>
          <a:p>
            <a:r>
              <a:rPr lang="sl-SI" sz="2000" b="1" dirty="0" smtClean="0">
                <a:solidFill>
                  <a:schemeClr val="bg1"/>
                </a:solidFill>
                <a:latin typeface="+mj-lt"/>
              </a:rPr>
              <a:t>pomenski opis</a:t>
            </a:r>
          </a:p>
          <a:p>
            <a:endParaRPr lang="sl-SI" sz="2000" b="1" dirty="0">
              <a:solidFill>
                <a:schemeClr val="bg1"/>
              </a:solidFill>
              <a:latin typeface="+mj-lt"/>
            </a:endParaRPr>
          </a:p>
          <a:p>
            <a:r>
              <a:rPr lang="sl-SI" sz="2000" b="1" dirty="0" smtClean="0">
                <a:solidFill>
                  <a:schemeClr val="bg1"/>
                </a:solidFill>
                <a:latin typeface="+mj-lt"/>
              </a:rPr>
              <a:t>kolokacije</a:t>
            </a:r>
          </a:p>
          <a:p>
            <a:endParaRPr lang="sl-SI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sl-SI" sz="2000" b="1" dirty="0" smtClean="0">
                <a:solidFill>
                  <a:schemeClr val="bg1"/>
                </a:solidFill>
                <a:latin typeface="+mj-lt"/>
              </a:rPr>
              <a:t>korpusni zgledi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6056" y="1052736"/>
            <a:ext cx="3888432" cy="100811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1196752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dirty="0" smtClean="0">
                <a:latin typeface="+mj-lt"/>
              </a:rPr>
              <a:t>računalniška obdelava jezika</a:t>
            </a:r>
            <a:endParaRPr lang="en-US" sz="2400" b="1" dirty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8064" y="2276872"/>
            <a:ext cx="3528392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08104" y="242088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latin typeface="+mj-lt"/>
              </a:rPr>
              <a:t>računalnik</a:t>
            </a:r>
          </a:p>
          <a:p>
            <a:r>
              <a:rPr lang="sl-SI" sz="2000" b="1" dirty="0" smtClean="0">
                <a:latin typeface="+mj-lt"/>
              </a:rPr>
              <a:t>jezikoslovec</a:t>
            </a:r>
          </a:p>
          <a:p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7504" y="1196752"/>
            <a:ext cx="864096" cy="5040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ZA KAJ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504" y="2204864"/>
            <a:ext cx="864096" cy="10081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ZA KOGA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3645024"/>
            <a:ext cx="792088" cy="23762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  <a:latin typeface="+mj-lt"/>
              </a:rPr>
              <a:t>KAJ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20072" y="3645024"/>
            <a:ext cx="3672408" cy="28803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068960"/>
            <a:ext cx="792088" cy="936104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7236296" y="1700808"/>
            <a:ext cx="1597167" cy="1368153"/>
          </a:xfrm>
          <a:prstGeom prst="rect">
            <a:avLst/>
          </a:prstGeom>
          <a:noFill/>
        </p:spPr>
      </p:pic>
      <p:sp>
        <p:nvSpPr>
          <p:cNvPr id="38" name="Rounded Rectangle 37"/>
          <p:cNvSpPr/>
          <p:nvPr/>
        </p:nvSpPr>
        <p:spPr>
          <a:xfrm>
            <a:off x="5508104" y="3861048"/>
            <a:ext cx="3096344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 smtClean="0">
                <a:solidFill>
                  <a:schemeClr val="tx1"/>
                </a:solidFill>
                <a:latin typeface="+mj-lt"/>
              </a:rPr>
              <a:t>pomenska shema</a:t>
            </a:r>
            <a:endParaRPr lang="sl-SI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64088" y="4581128"/>
            <a:ext cx="3456384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  <a:latin typeface="+mj-lt"/>
              </a:rPr>
              <a:t>skladenjske </a:t>
            </a:r>
            <a:r>
              <a:rPr lang="sl-SI" sz="2400" b="1" dirty="0">
                <a:solidFill>
                  <a:schemeClr val="tx1"/>
                </a:solidFill>
                <a:latin typeface="+mj-lt"/>
              </a:rPr>
              <a:t>strukture</a:t>
            </a:r>
          </a:p>
          <a:p>
            <a:pPr algn="ctr"/>
            <a:r>
              <a:rPr lang="sl-SI" sz="2400" b="1" dirty="0">
                <a:solidFill>
                  <a:schemeClr val="tx1"/>
                </a:solidFill>
                <a:latin typeface="+mj-lt"/>
              </a:rPr>
              <a:t>stavčni vzorci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436096" y="5805264"/>
            <a:ext cx="3240360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  <a:latin typeface="+mj-lt"/>
              </a:rPr>
              <a:t>drugi slovnični podatki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2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5000" contrast="47000"/>
          </a:blip>
          <a:srcRect/>
          <a:stretch>
            <a:fillRect/>
          </a:stretch>
        </p:blipFill>
        <p:spPr bwMode="auto">
          <a:xfrm>
            <a:off x="3563888" y="476672"/>
            <a:ext cx="1296144" cy="108012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23" name="Oval 22"/>
          <p:cNvSpPr/>
          <p:nvPr/>
        </p:nvSpPr>
        <p:spPr>
          <a:xfrm>
            <a:off x="179512" y="1052736"/>
            <a:ext cx="720080" cy="864096"/>
          </a:xfrm>
          <a:prstGeom prst="ellipse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7504" y="2348880"/>
            <a:ext cx="864096" cy="864096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1520" y="4509120"/>
            <a:ext cx="720080" cy="648072"/>
          </a:xfrm>
          <a:prstGeom prst="ellipse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411760" y="1628800"/>
            <a:ext cx="621783" cy="50405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411760" y="3140968"/>
            <a:ext cx="648072" cy="57606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796136" y="1844824"/>
            <a:ext cx="648072" cy="576064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427984" y="4077072"/>
            <a:ext cx="936104" cy="57606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220072" y="3573016"/>
            <a:ext cx="3744416" cy="302433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latin typeface="+mj-lt"/>
              </a:rPr>
              <a:t>Slovnični podatki v LBS</a:t>
            </a:r>
            <a:endParaRPr lang="en-US" sz="2800" b="1" dirty="0">
              <a:latin typeface="+mj-lt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6588224" y="3212976"/>
            <a:ext cx="648072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20" grpId="0" animBg="1"/>
      <p:bldP spid="38" grpId="0" uiExpand="1" build="allAtOnce" animBg="1"/>
      <p:bldP spid="40" grpId="0" animBg="1"/>
      <p:bldP spid="40" grpId="1" animBg="1"/>
      <p:bldP spid="41" grpId="0" animBg="1"/>
      <p:bldP spid="41" grpId="1" animBg="1"/>
      <p:bldP spid="23" grpId="0" animBg="1"/>
      <p:bldP spid="24" grpId="0" animBg="1"/>
      <p:bldP spid="25" grpId="0" animBg="1"/>
      <p:bldP spid="27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-108520" y="0"/>
            <a:ext cx="9252520" cy="6858000"/>
          </a:xfrm>
          <a:prstGeom prst="flowChartAlternateProcess">
            <a:avLst/>
          </a:prstGeom>
          <a:solidFill>
            <a:schemeClr val="tx2"/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813690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sl-SI" b="1" dirty="0" smtClean="0">
                <a:solidFill>
                  <a:schemeClr val="bg1"/>
                </a:solidFill>
                <a:latin typeface="+mj-lt"/>
              </a:rPr>
              <a:t>I. LEMA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	 	• iztočnica	   	</a:t>
            </a:r>
            <a:r>
              <a:rPr lang="sl-SI" b="1" i="1" dirty="0" smtClean="0">
                <a:solidFill>
                  <a:schemeClr val="bg1"/>
                </a:solidFill>
                <a:latin typeface="+mj-lt"/>
              </a:rPr>
              <a:t>svitati se</a:t>
            </a:r>
          </a:p>
          <a:p>
            <a:pPr marL="342900" indent="-342900"/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			</a:t>
            </a:r>
            <a:r>
              <a:rPr lang="sl-SI" sz="1600" dirty="0" smtClean="0">
                <a:solidFill>
                  <a:schemeClr val="bg1"/>
                </a:solidFill>
                <a:latin typeface="+mj-lt"/>
                <a:cs typeface="Times New Roman"/>
              </a:rPr>
              <a:t>• 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  <a:cs typeface="Times New Roman"/>
              </a:rPr>
              <a:t>besedna vrsta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	  	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glagol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	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6381328"/>
            <a:ext cx="8064896" cy="33855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VI. FRAZEOLOGIJA   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  <a:cs typeface="Times New Roman"/>
              </a:rPr>
              <a:t>•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 frazeološka enota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512" y="980728"/>
            <a:ext cx="8712968" cy="5328592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536" y="1052736"/>
            <a:ext cx="8496944" cy="1508105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schemeClr val="bg2">
                <a:lumMod val="75000"/>
                <a:alpha val="40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latin typeface="+mj-lt"/>
              </a:rPr>
              <a:t>  II. POMEN</a:t>
            </a:r>
            <a:r>
              <a:rPr lang="sl-SI" sz="1600" b="1" dirty="0" smtClean="0">
                <a:latin typeface="+mj-lt"/>
              </a:rPr>
              <a:t>          </a:t>
            </a:r>
            <a:r>
              <a:rPr lang="sl-SI" sz="1600" b="1" dirty="0" smtClean="0">
                <a:latin typeface="+mj-lt"/>
                <a:cs typeface="Times New Roman"/>
              </a:rPr>
              <a:t>• indikator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sl-SI" sz="1600" b="1" i="1" dirty="0" smtClean="0">
                <a:latin typeface="+mj-lt"/>
              </a:rPr>
              <a:t>1. daniti se</a:t>
            </a:r>
            <a:r>
              <a:rPr lang="sl-SI" sz="1600" b="1" dirty="0" smtClean="0">
                <a:latin typeface="+mj-lt"/>
              </a:rPr>
              <a:t>	</a:t>
            </a:r>
            <a:r>
              <a:rPr lang="sl-SI" sz="1600" b="1" i="1" dirty="0" smtClean="0">
                <a:latin typeface="+mj-lt"/>
              </a:rPr>
              <a:t>2. dojemati</a:t>
            </a:r>
          </a:p>
          <a:p>
            <a:r>
              <a:rPr lang="sl-SI" sz="1600" b="1" i="1" dirty="0" smtClean="0">
                <a:latin typeface="+mj-lt"/>
              </a:rPr>
              <a:t>        </a:t>
            </a:r>
            <a:endParaRPr lang="sl-SI" sz="1600" b="1" dirty="0" smtClean="0">
              <a:latin typeface="+mj-lt"/>
            </a:endParaRPr>
          </a:p>
          <a:p>
            <a:r>
              <a:rPr lang="sl-SI" sz="1600" i="1" dirty="0" smtClean="0">
                <a:latin typeface="+mj-lt"/>
              </a:rPr>
              <a:t>                             </a:t>
            </a:r>
            <a:r>
              <a:rPr lang="sl-SI" sz="1600" dirty="0" smtClean="0">
                <a:latin typeface="+mj-lt"/>
                <a:cs typeface="Times New Roman"/>
              </a:rPr>
              <a:t>• </a:t>
            </a:r>
            <a:r>
              <a:rPr lang="sl-SI" sz="1600" b="1" dirty="0" smtClean="0">
                <a:solidFill>
                  <a:schemeClr val="tx1"/>
                </a:solidFill>
                <a:latin typeface="+mj-lt"/>
                <a:cs typeface="Times New Roman"/>
              </a:rPr>
              <a:t>pomenska</a:t>
            </a:r>
            <a:r>
              <a:rPr lang="sl-SI" sz="1600" i="1" dirty="0" smtClean="0">
                <a:latin typeface="+mj-lt"/>
              </a:rPr>
              <a:t>	</a:t>
            </a:r>
            <a:r>
              <a:rPr lang="sl-SI" sz="1300" b="1" dirty="0" smtClean="0">
                <a:latin typeface="+mj-lt"/>
              </a:rPr>
              <a:t>KO</a:t>
            </a:r>
            <a:r>
              <a:rPr lang="sl-SI" sz="1300" dirty="0" smtClean="0">
                <a:latin typeface="+mj-lt"/>
              </a:rPr>
              <a:t> se svita </a:t>
            </a:r>
            <a:r>
              <a:rPr lang="sl-SI" sz="1300" b="1" dirty="0" smtClean="0">
                <a:latin typeface="+mj-lt"/>
              </a:rPr>
              <a:t>DAN</a:t>
            </a:r>
            <a:r>
              <a:rPr lang="sl-SI" sz="1300" dirty="0" smtClean="0">
                <a:latin typeface="+mj-lt"/>
              </a:rPr>
              <a:t>,	če se </a:t>
            </a:r>
            <a:r>
              <a:rPr lang="sl-SI" sz="1300" b="1" dirty="0" smtClean="0">
                <a:latin typeface="+mj-lt"/>
              </a:rPr>
              <a:t>ČLOVEKU</a:t>
            </a:r>
            <a:r>
              <a:rPr lang="sl-SI" sz="1300" dirty="0" smtClean="0">
                <a:latin typeface="+mj-lt"/>
              </a:rPr>
              <a:t> začne svitati o nekem</a:t>
            </a:r>
          </a:p>
          <a:p>
            <a:r>
              <a:rPr lang="sl-SI" sz="1600" i="1" dirty="0" smtClean="0">
                <a:latin typeface="+mj-lt"/>
              </a:rPr>
              <a:t>		</a:t>
            </a:r>
            <a:r>
              <a:rPr lang="sl-SI" sz="1600" b="1" dirty="0" smtClean="0">
                <a:latin typeface="+mj-lt"/>
              </a:rPr>
              <a:t>  </a:t>
            </a:r>
            <a:r>
              <a:rPr lang="sl-SI" sz="1600" b="1" dirty="0" smtClean="0">
                <a:solidFill>
                  <a:schemeClr val="tx1"/>
                </a:solidFill>
                <a:latin typeface="+mj-lt"/>
              </a:rPr>
              <a:t>shema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sl-SI" sz="1600" i="1" dirty="0" smtClean="0">
                <a:latin typeface="+mj-lt"/>
              </a:rPr>
              <a:t>	</a:t>
            </a:r>
            <a:r>
              <a:rPr lang="sl-SI" sz="1300" dirty="0" smtClean="0">
                <a:latin typeface="+mj-lt"/>
              </a:rPr>
              <a:t>začne vzhajati sonce	</a:t>
            </a:r>
            <a:r>
              <a:rPr lang="sl-SI" sz="1300" b="1" dirty="0" smtClean="0">
                <a:latin typeface="+mj-lt"/>
              </a:rPr>
              <a:t>DOGAJANJU</a:t>
            </a:r>
            <a:r>
              <a:rPr lang="sl-SI" sz="1300" dirty="0" smtClean="0">
                <a:latin typeface="+mj-lt"/>
              </a:rPr>
              <a:t>, začne dojemati, kar</a:t>
            </a:r>
            <a:r>
              <a:rPr lang="sl-SI" sz="1200" dirty="0" smtClean="0">
                <a:latin typeface="+mj-lt"/>
              </a:rPr>
              <a:t>							</a:t>
            </a:r>
            <a:r>
              <a:rPr lang="sl-SI" sz="1300" dirty="0" smtClean="0">
                <a:latin typeface="+mj-lt"/>
              </a:rPr>
              <a:t>prej ni vedel, ali pa je bilo to pred 							njim  skrito 	</a:t>
            </a:r>
            <a:endParaRPr lang="en-US" sz="1300" dirty="0">
              <a:latin typeface="+mj-lt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323528" y="2500306"/>
            <a:ext cx="8496944" cy="3448974"/>
          </a:xfrm>
          <a:prstGeom prst="flowChartAlternateProcess">
            <a:avLst/>
          </a:prstGeom>
          <a:solidFill>
            <a:schemeClr val="accent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2571745"/>
            <a:ext cx="8352928" cy="140038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dk1"/>
                </a:solidFill>
                <a:latin typeface="+mj-lt"/>
              </a:rPr>
              <a:t>    III. SKLADNJA	•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oznaka</a:t>
            </a:r>
            <a:r>
              <a:rPr lang="sl-SI" dirty="0" smtClean="0">
                <a:latin typeface="+mj-lt"/>
              </a:rPr>
              <a:t>	              </a:t>
            </a:r>
            <a:r>
              <a:rPr lang="sl-SI" sz="1400" dirty="0" smtClean="0">
                <a:solidFill>
                  <a:schemeClr val="dk1"/>
                </a:solidFill>
                <a:latin typeface="+mj-lt"/>
              </a:rPr>
              <a:t>v. 3. osebi</a:t>
            </a:r>
          </a:p>
          <a:p>
            <a:r>
              <a:rPr lang="sl-SI" sz="1400" dirty="0" smtClean="0">
                <a:solidFill>
                  <a:schemeClr val="dk1"/>
                </a:solidFill>
                <a:latin typeface="+mj-lt"/>
                <a:cs typeface="Times New Roman"/>
              </a:rPr>
              <a:t>		</a:t>
            </a:r>
            <a:r>
              <a:rPr lang="sl-SI" dirty="0" smtClean="0">
                <a:latin typeface="+mj-lt"/>
                <a:cs typeface="Times New Roman"/>
              </a:rPr>
              <a:t>•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struktura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	</a:t>
            </a:r>
            <a:r>
              <a:rPr lang="sl-SI" sz="1600" b="1" dirty="0" smtClean="0">
                <a:latin typeface="+mj-lt"/>
              </a:rPr>
              <a:t>gbz Inf-GBZ	rbz GBZ</a:t>
            </a:r>
            <a:endParaRPr lang="sl-SI" sz="16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sl-SI" dirty="0" smtClean="0">
                <a:latin typeface="+mj-lt"/>
                <a:cs typeface="Times New Roman"/>
              </a:rPr>
              <a:t>		•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vzorec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	</a:t>
            </a:r>
            <a:r>
              <a:rPr lang="sl-SI" sz="13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Calibri"/>
              </a:rPr>
              <a:t> </a:t>
            </a:r>
            <a:r>
              <a:rPr lang="sl-SI" sz="1300" i="1" dirty="0" smtClean="0">
                <a:solidFill>
                  <a:schemeClr val="dk1"/>
                </a:solidFill>
                <a:latin typeface="+mj-lt"/>
              </a:rPr>
              <a:t>kaj se svita</a:t>
            </a:r>
            <a:r>
              <a:rPr lang="sl-SI" sz="13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sl-SI" sz="13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Calibri"/>
              </a:rPr>
              <a:t>                   </a:t>
            </a:r>
            <a:r>
              <a:rPr lang="sl-SI" sz="1300" i="1" dirty="0" smtClean="0">
                <a:solidFill>
                  <a:schemeClr val="dk1"/>
                </a:solidFill>
                <a:latin typeface="+mj-lt"/>
              </a:rPr>
              <a:t>komu se svita, zakaj 	</a:t>
            </a:r>
            <a:r>
              <a:rPr lang="sl-SI" sz="13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Calibri"/>
              </a:rPr>
              <a:t>             					  	</a:t>
            </a:r>
            <a:r>
              <a:rPr lang="sl-SI" sz="1300" i="1" dirty="0" smtClean="0">
                <a:solidFill>
                  <a:schemeClr val="dk1"/>
                </a:solidFill>
                <a:latin typeface="+mj-lt"/>
              </a:rPr>
              <a:t>komu se svita o čem</a:t>
            </a:r>
          </a:p>
          <a:p>
            <a:r>
              <a:rPr lang="sl-SI" dirty="0" smtClean="0">
                <a:latin typeface="+mj-lt"/>
                <a:cs typeface="Times New Roman"/>
              </a:rPr>
              <a:t>		• </a:t>
            </a:r>
            <a:r>
              <a:rPr lang="sl-SI" sz="1600" b="1" dirty="0" smtClean="0">
                <a:latin typeface="+mj-lt"/>
                <a:cs typeface="Times New Roman"/>
              </a:rPr>
              <a:t>sklad. zveza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587727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		  </a:t>
            </a:r>
            <a:r>
              <a:rPr lang="sl-SI" sz="1600" b="1" dirty="0" smtClean="0">
                <a:latin typeface="+mj-lt"/>
              </a:rPr>
              <a:t>•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stalna zveza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4221088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dk1"/>
                </a:solidFill>
                <a:latin typeface="+mn-lt"/>
              </a:rPr>
              <a:t>       </a:t>
            </a:r>
            <a:r>
              <a:rPr lang="sl-SI" sz="1600" b="1" dirty="0" smtClean="0">
                <a:solidFill>
                  <a:schemeClr val="dk1"/>
                </a:solidFill>
                <a:latin typeface="+mj-lt"/>
              </a:rPr>
              <a:t>IV. KOLOKAC.	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•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l-SI" sz="1600" b="1" dirty="0" smtClean="0">
                <a:latin typeface="+mj-lt"/>
              </a:rPr>
              <a:t>kolokacija     </a:t>
            </a:r>
            <a:r>
              <a:rPr lang="sl-SI" sz="1300" dirty="0" smtClean="0">
                <a:latin typeface="+mj-lt"/>
              </a:rPr>
              <a:t>[začeti, pričeti] se svitati      [počasi, malo, malce] se svita</a:t>
            </a:r>
            <a:endParaRPr lang="sl-SI" sz="13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4797152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>
                <a:solidFill>
                  <a:schemeClr val="dk1"/>
                </a:solidFill>
                <a:latin typeface="+mn-lt"/>
              </a:rPr>
              <a:t>           </a:t>
            </a:r>
            <a:r>
              <a:rPr lang="sl-SI" sz="1600" b="1" dirty="0" smtClean="0">
                <a:solidFill>
                  <a:schemeClr val="dk1"/>
                </a:solidFill>
                <a:latin typeface="+mj-lt"/>
              </a:rPr>
              <a:t>V. ZGLEDI	</a:t>
            </a:r>
            <a:r>
              <a:rPr lang="sl-SI" sz="1600" b="1" dirty="0" smtClean="0">
                <a:solidFill>
                  <a:schemeClr val="bg1"/>
                </a:solidFill>
                <a:latin typeface="+mj-lt"/>
              </a:rPr>
              <a:t>     </a:t>
            </a:r>
            <a:r>
              <a:rPr lang="sl-SI" sz="1600" b="1" dirty="0" smtClean="0">
                <a:latin typeface="+mj-lt"/>
              </a:rPr>
              <a:t>• zgled</a:t>
            </a:r>
            <a:r>
              <a:rPr lang="sl-SI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 </a:t>
            </a:r>
            <a:r>
              <a:rPr lang="sl-SI" sz="1400" i="1" dirty="0" smtClean="0">
                <a:latin typeface="+mj-lt"/>
              </a:rPr>
              <a:t>Preden se začne zjutraj	     Počasi se mi je začelo svitati, </a:t>
            </a:r>
          </a:p>
          <a:p>
            <a:r>
              <a:rPr lang="sl-SI" sz="1400" i="1" dirty="0" smtClean="0">
                <a:latin typeface="+mj-lt"/>
              </a:rPr>
              <a:t>			         svitati, je najtemnejša noč.     zakaj</a:t>
            </a:r>
            <a:r>
              <a:rPr lang="sl-SI" sz="1400" i="1" dirty="0" smtClean="0"/>
              <a:t> </a:t>
            </a:r>
            <a:r>
              <a:rPr lang="sl-SI" sz="1400" i="1" dirty="0" smtClean="0">
                <a:latin typeface="+mj-lt"/>
              </a:rPr>
              <a:t>Jasni oči tako žarijo.</a:t>
            </a:r>
          </a:p>
          <a:p>
            <a:endParaRPr lang="sl-SI" sz="1400" dirty="0" smtClean="0">
              <a:latin typeface="+mj-lt"/>
            </a:endParaRPr>
          </a:p>
          <a:p>
            <a:r>
              <a:rPr lang="sl-SI" sz="1400" dirty="0" smtClean="0">
                <a:latin typeface="+mj-lt"/>
              </a:rPr>
              <a:t>			        </a:t>
            </a:r>
            <a:r>
              <a:rPr lang="sl-SI" sz="1400" b="1" dirty="0" smtClean="0">
                <a:latin typeface="+mj-lt"/>
                <a:cs typeface="Calibri"/>
              </a:rPr>
              <a:t> </a:t>
            </a:r>
            <a:r>
              <a:rPr lang="sl-SI" sz="1400" i="1" dirty="0" smtClean="0">
                <a:latin typeface="+mj-lt"/>
              </a:rPr>
              <a:t>Na vzhodu se je že svital	    Petru se pričenja svitati o nekdanji</a:t>
            </a:r>
          </a:p>
          <a:p>
            <a:r>
              <a:rPr lang="sl-SI" sz="1400" i="1" dirty="0" smtClean="0">
                <a:latin typeface="+mj-lt"/>
              </a:rPr>
              <a:t>			         dan, ko sta se poslovila.	    zvezi ned Chadom in Heather.</a:t>
            </a:r>
          </a:p>
          <a:p>
            <a:r>
              <a:rPr lang="sl-SI" sz="1200" dirty="0" smtClean="0">
                <a:solidFill>
                  <a:schemeClr val="bg1"/>
                </a:solidFill>
                <a:latin typeface="+mn-lt"/>
              </a:rPr>
              <a:t>			               </a:t>
            </a:r>
            <a:endParaRPr lang="en-US" sz="12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5364088" y="2996952"/>
            <a:ext cx="357190" cy="1357322"/>
          </a:xfrm>
          <a:prstGeom prst="curvedLef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7596336" y="2996952"/>
            <a:ext cx="428628" cy="1357322"/>
          </a:xfrm>
          <a:prstGeom prst="curvedLeftArrow">
            <a:avLst>
              <a:gd name="adj1" fmla="val 25000"/>
              <a:gd name="adj2" fmla="val 47280"/>
              <a:gd name="adj3" fmla="val 23647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51720" y="620688"/>
            <a:ext cx="6768752" cy="3456384"/>
          </a:xfrm>
          <a:prstGeom prst="roundRect">
            <a:avLst/>
          </a:prstGeom>
          <a:noFill/>
          <a:ln w="31750">
            <a:solidFill>
              <a:schemeClr val="tx1"/>
            </a:solidFill>
          </a:ln>
          <a:effectLst>
            <a:innerShdw blurRad="63500" dist="50800" dir="16200000">
              <a:schemeClr val="bg2">
                <a:alpha val="50000"/>
              </a:scheme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5000" contrast="47000"/>
          </a:blip>
          <a:srcRect/>
          <a:stretch>
            <a:fillRect/>
          </a:stretch>
        </p:blipFill>
        <p:spPr bwMode="auto">
          <a:xfrm>
            <a:off x="7884368" y="116632"/>
            <a:ext cx="899592" cy="864096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7" grpId="0" animBg="1"/>
      <p:bldP spid="19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besedna vrsta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94576" cy="4035152"/>
          </a:xfrm>
        </p:spPr>
        <p:txBody>
          <a:bodyPr>
            <a:normAutofit/>
          </a:bodyPr>
          <a:lstStyle/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samostalnik, glagol, pridevnik, prislov</a:t>
            </a:r>
            <a:endParaRPr lang="sl-SI" sz="2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sl-SI" dirty="0" smtClean="0">
                <a:solidFill>
                  <a:schemeClr val="tx1"/>
                </a:solidFill>
                <a:latin typeface="+mj-lt"/>
              </a:rPr>
              <a:t>konverzija BV</a:t>
            </a:r>
            <a:endParaRPr lang="sl-SI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3789040"/>
            <a:ext cx="3889572" cy="23762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789040"/>
            <a:ext cx="34981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i="1" dirty="0" smtClean="0">
                <a:solidFill>
                  <a:schemeClr val="bg1"/>
                </a:solidFill>
                <a:latin typeface="+mj-lt"/>
              </a:rPr>
              <a:t>debel</a:t>
            </a:r>
            <a:r>
              <a:rPr lang="sl-SI" sz="16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prid.</a:t>
            </a:r>
          </a:p>
          <a:p>
            <a:pPr marL="342900" indent="-342900">
              <a:buAutoNum type="arabicPlain"/>
            </a:pPr>
            <a:r>
              <a:rPr lang="sl-SI" sz="2000" b="1" u="sng" dirty="0" smtClean="0">
                <a:solidFill>
                  <a:schemeClr val="bg1"/>
                </a:solidFill>
                <a:latin typeface="+mj-lt"/>
              </a:rPr>
              <a:t>ki</a:t>
            </a:r>
            <a:r>
              <a:rPr lang="sl-SI" sz="2000" dirty="0" smtClean="0">
                <a:solidFill>
                  <a:schemeClr val="bg1"/>
                </a:solidFill>
                <a:latin typeface="+mj-lt"/>
              </a:rPr>
              <a:t> ima preveliko telesno težo</a:t>
            </a:r>
          </a:p>
          <a:p>
            <a:pPr marL="342900" indent="-342900"/>
            <a:r>
              <a:rPr lang="sl-SI" sz="2000" dirty="0" smtClean="0">
                <a:solidFill>
                  <a:schemeClr val="bg1"/>
                </a:solidFill>
                <a:latin typeface="+mj-lt"/>
              </a:rPr>
              <a:t>1.1 </a:t>
            </a:r>
            <a:r>
              <a:rPr lang="sl-SI" sz="2000" b="1" u="sng" dirty="0" smtClean="0">
                <a:solidFill>
                  <a:schemeClr val="bg1"/>
                </a:solidFill>
                <a:latin typeface="+mj-lt"/>
              </a:rPr>
              <a:t>kdor</a:t>
            </a:r>
            <a:r>
              <a:rPr lang="sl-SI" sz="2000" dirty="0" smtClean="0">
                <a:solidFill>
                  <a:schemeClr val="bg1"/>
                </a:solidFill>
                <a:latin typeface="+mj-lt"/>
              </a:rPr>
              <a:t> ima preveliko telesno težo</a:t>
            </a:r>
          </a:p>
          <a:p>
            <a:pPr marL="342900" indent="-342900"/>
            <a:endParaRPr lang="sl-SI" sz="1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  <a:p>
            <a:pPr marL="342900" indent="-342900"/>
            <a:r>
              <a:rPr lang="sl-SI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Oznaka:</a:t>
            </a:r>
            <a:r>
              <a:rPr lang="sl-SI" sz="1600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sl-SI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samostalniški rabi</a:t>
            </a:r>
            <a:endParaRPr lang="en-US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32040" y="3789040"/>
            <a:ext cx="3744416" cy="237626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861048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i="1" dirty="0" smtClean="0">
                <a:solidFill>
                  <a:schemeClr val="bg1"/>
                </a:solidFill>
                <a:latin typeface="+mj-lt"/>
              </a:rPr>
              <a:t>celofan</a:t>
            </a:r>
            <a:r>
              <a:rPr lang="sl-SI" sz="16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sl-SI" sz="1600" dirty="0" smtClean="0">
                <a:solidFill>
                  <a:schemeClr val="bg1"/>
                </a:solidFill>
                <a:latin typeface="+mj-lt"/>
              </a:rPr>
              <a:t>sam.</a:t>
            </a:r>
          </a:p>
          <a:p>
            <a:r>
              <a:rPr lang="sl-SI" sz="2000" dirty="0" smtClean="0">
                <a:solidFill>
                  <a:schemeClr val="bg1"/>
                </a:solidFill>
                <a:latin typeface="+mj-lt"/>
              </a:rPr>
              <a:t>1 ovojni papir</a:t>
            </a:r>
          </a:p>
          <a:p>
            <a:r>
              <a:rPr lang="sl-SI" sz="1600" dirty="0" smtClean="0">
                <a:solidFill>
                  <a:schemeClr val="bg1"/>
                </a:solidFill>
                <a:latin typeface="+mj-lt"/>
              </a:rPr>
              <a:t>      </a:t>
            </a:r>
            <a:r>
              <a:rPr lang="sl-SI" dirty="0" smtClean="0">
                <a:solidFill>
                  <a:schemeClr val="bg1"/>
                </a:solidFill>
                <a:latin typeface="+mj-lt"/>
              </a:rPr>
              <a:t>celofan [papir]</a:t>
            </a:r>
          </a:p>
          <a:p>
            <a:endParaRPr lang="sl-SI" sz="16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sl-SI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SBZ1</a:t>
            </a:r>
            <a:r>
              <a:rPr lang="sl-SI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&lt;r&gt;v pridevniški rabi&lt;/r&gt;</a:t>
            </a:r>
            <a:r>
              <a:rPr lang="sl-SI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sbz0</a:t>
            </a:r>
          </a:p>
          <a:p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1988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32129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pri (pod)pomenu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32129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+mj-lt"/>
              </a:rPr>
              <a:t>pri skladenjski strukturi</a:t>
            </a:r>
            <a:endParaRPr lang="en-US" dirty="0">
              <a:latin typeface="+mj-lt"/>
            </a:endParaRPr>
          </a:p>
        </p:txBody>
      </p:sp>
      <p:pic>
        <p:nvPicPr>
          <p:cNvPr id="13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25000" contrast="47000"/>
          </a:blip>
          <a:srcRect/>
          <a:stretch>
            <a:fillRect/>
          </a:stretch>
        </p:blipFill>
        <p:spPr bwMode="auto">
          <a:xfrm>
            <a:off x="179512" y="188640"/>
            <a:ext cx="1440160" cy="1224136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/>
          <a:lstStyle/>
          <a:p>
            <a:r>
              <a:rPr lang="sl-SI" dirty="0" smtClean="0"/>
              <a:t>Slovnični podatki na ravni </a:t>
            </a:r>
            <a:r>
              <a:rPr lang="sl-SI" i="1" dirty="0" smtClean="0"/>
              <a:t>pomena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712968" cy="4657704"/>
          </a:xfrm>
        </p:spPr>
        <p:txBody>
          <a:bodyPr>
            <a:normAutofit/>
          </a:bodyPr>
          <a:lstStyle/>
          <a:p>
            <a:endParaRPr lang="sl-SI" sz="2600" b="1" dirty="0" smtClean="0">
              <a:latin typeface="+mj-lt"/>
            </a:endParaRPr>
          </a:p>
          <a:p>
            <a:r>
              <a:rPr lang="sl-SI" sz="3000" b="1" dirty="0" smtClean="0">
                <a:latin typeface="+mj-lt"/>
              </a:rPr>
              <a:t>Katere slovnične podatke upoštevamo v LBS</a:t>
            </a:r>
          </a:p>
          <a:p>
            <a:endParaRPr lang="sl-SI" sz="3000" b="1" dirty="0" smtClean="0">
              <a:latin typeface="+mj-lt"/>
            </a:endParaRPr>
          </a:p>
          <a:p>
            <a:r>
              <a:rPr lang="sl-SI" sz="3000" b="1" dirty="0" smtClean="0">
                <a:latin typeface="+mj-lt"/>
              </a:rPr>
              <a:t>Kako razumemo slovarski pomen (opis pomena)</a:t>
            </a:r>
          </a:p>
          <a:p>
            <a:pPr lvl="1">
              <a:buNone/>
            </a:pPr>
            <a:endParaRPr lang="sl-SI" b="1" dirty="0" smtClean="0">
              <a:solidFill>
                <a:schemeClr val="tx1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sl-SI" sz="3000" b="1" dirty="0" smtClean="0">
                <a:solidFill>
                  <a:schemeClr val="tx1"/>
                </a:solidFill>
                <a:latin typeface="+mj-lt"/>
              </a:rPr>
              <a:t>Kako razumemo pomen</a:t>
            </a:r>
          </a:p>
          <a:p>
            <a:pPr>
              <a:buFont typeface="Arial" pitchFamily="34" charset="0"/>
              <a:buChar char="•"/>
            </a:pPr>
            <a:endParaRPr lang="sl-SI" sz="3000" b="1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endParaRPr lang="sl-SI" dirty="0" smtClean="0">
              <a:latin typeface="+mj-lt"/>
            </a:endParaRPr>
          </a:p>
          <a:p>
            <a:endParaRPr lang="sl-SI" sz="29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373216"/>
            <a:ext cx="792088" cy="108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124743"/>
            <a:ext cx="8388672" cy="5449095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+mj-lt"/>
              </a:rPr>
              <a:t>Katere slovnične podatke upoštevamo v LBS</a:t>
            </a:r>
          </a:p>
          <a:p>
            <a:pPr lvl="2">
              <a:buFont typeface="Arial" pitchFamily="34" charset="0"/>
              <a:buChar char="•"/>
            </a:pP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Slovnične podatke, ki so neposredno povezani s pomenom</a:t>
            </a:r>
          </a:p>
          <a:p>
            <a:pPr lvl="2">
              <a:buFont typeface="Arial" pitchFamily="34" charset="0"/>
              <a:buChar char="•"/>
            </a:pPr>
            <a:endParaRPr lang="sl-SI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+mj-lt"/>
              </a:rPr>
              <a:t>Kako razumemo formalizacijo slovarskega pomena (oblikovanje slovarskih razlag)</a:t>
            </a:r>
          </a:p>
          <a:p>
            <a:pPr lvl="2">
              <a:buFont typeface="Arial" pitchFamily="34" charset="0"/>
              <a:buChar char="•"/>
            </a:pPr>
            <a:endParaRPr lang="sl-SI" sz="2200" b="1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r>
              <a:rPr lang="sl-SI" sz="2400" b="1" dirty="0" smtClean="0">
                <a:solidFill>
                  <a:schemeClr val="tx1"/>
                </a:solidFill>
                <a:latin typeface="+mj-lt"/>
              </a:rPr>
              <a:t>DA: </a:t>
            </a: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Govorci v situaciji vsakodnevne komunikacije ne razmišljamo o konceptu besednega pomena, o tem razmišljajo leksikografi (Rundell, 2010)</a:t>
            </a:r>
          </a:p>
          <a:p>
            <a:pPr lvl="1"/>
            <a:endParaRPr lang="sl-SI" sz="2400" dirty="0" smtClean="0">
              <a:solidFill>
                <a:schemeClr val="tx1"/>
              </a:solidFill>
              <a:latin typeface="+mj-lt"/>
            </a:endParaRPr>
          </a:p>
          <a:p>
            <a:pPr lvl="1">
              <a:buNone/>
            </a:pPr>
            <a:r>
              <a:rPr lang="sl-SI" sz="2400" b="1" dirty="0" smtClean="0">
                <a:solidFill>
                  <a:schemeClr val="tx1"/>
                </a:solidFill>
                <a:latin typeface="+mj-lt"/>
              </a:rPr>
              <a:t>NE:</a:t>
            </a:r>
            <a:r>
              <a:rPr lang="sl-SI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Strukturiranost leksikalnega pomena odraža strukturiranost človekovih predstav o zunajjezikovni stvarnosti (Vidovič Muha, 2000)</a:t>
            </a:r>
          </a:p>
          <a:p>
            <a:pPr lvl="1"/>
            <a:endParaRPr lang="sl-SI" dirty="0" smtClean="0">
              <a:latin typeface="+mj-lt"/>
            </a:endParaRPr>
          </a:p>
          <a:p>
            <a:endParaRPr lang="sl-SI" sz="2900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589240"/>
            <a:ext cx="792088" cy="108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196753"/>
            <a:ext cx="8460680" cy="5377086"/>
          </a:xfrm>
        </p:spPr>
        <p:txBody>
          <a:bodyPr>
            <a:normAutofit/>
          </a:bodyPr>
          <a:lstStyle/>
          <a:p>
            <a:r>
              <a:rPr lang="sl-SI" sz="3000" b="1" dirty="0" smtClean="0">
                <a:latin typeface="+mj-lt"/>
              </a:rPr>
              <a:t>Kako razumemo “pomen”</a:t>
            </a:r>
          </a:p>
          <a:p>
            <a:endParaRPr lang="sl-SI" sz="3000" b="1" dirty="0" smtClean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sl-SI" dirty="0" smtClean="0">
                <a:solidFill>
                  <a:schemeClr val="tx1"/>
                </a:solidFill>
                <a:latin typeface="+mj-lt"/>
              </a:rPr>
              <a:t>Ne verjamemo v besedni pomen </a:t>
            </a:r>
            <a:r>
              <a:rPr lang="sl-SI" sz="1900" dirty="0" smtClean="0">
                <a:solidFill>
                  <a:schemeClr val="tx1"/>
                </a:solidFill>
                <a:latin typeface="+mj-lt"/>
              </a:rPr>
              <a:t>(Sinclair, Atkins, Kilgarriff, Hanks idr.)</a:t>
            </a:r>
          </a:p>
          <a:p>
            <a:pPr lvl="2">
              <a:buFont typeface="Wingdings" pitchFamily="2" charset="2"/>
              <a:buChar char="§"/>
            </a:pP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Pomen kot zaključena enota ne obstaja, obstajajo zgolj </a:t>
            </a:r>
            <a:r>
              <a:rPr lang="sl-SI" sz="2200" b="1" dirty="0" smtClean="0">
                <a:solidFill>
                  <a:schemeClr val="tx1"/>
                </a:solidFill>
                <a:latin typeface="+mj-lt"/>
              </a:rPr>
              <a:t>pomenske tendence</a:t>
            </a: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buFont typeface="Wingdings" pitchFamily="2" charset="2"/>
              <a:buChar char="§"/>
            </a:pPr>
            <a:endParaRPr lang="sl-SI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sl-SI" dirty="0" smtClean="0">
                <a:solidFill>
                  <a:schemeClr val="tx1"/>
                </a:solidFill>
                <a:latin typeface="+mj-lt"/>
              </a:rPr>
              <a:t>Verjamemo, da pomenske tendence besed vplivajo na izbire v svojem besedilnem okolju</a:t>
            </a:r>
          </a:p>
          <a:p>
            <a:pPr lvl="2">
              <a:buFont typeface="Wingdings" pitchFamily="2" charset="2"/>
              <a:buChar char="§"/>
            </a:pP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Vsak pomen se oblikuje v konkretni govorni situaciji in je odvisen od vsakokratnega </a:t>
            </a:r>
            <a:r>
              <a:rPr lang="sl-SI" sz="2200" b="1" dirty="0" smtClean="0">
                <a:solidFill>
                  <a:schemeClr val="tx1"/>
                </a:solidFill>
                <a:latin typeface="+mj-lt"/>
              </a:rPr>
              <a:t>konteksta</a:t>
            </a:r>
            <a:r>
              <a:rPr lang="sl-SI" sz="2200" dirty="0" smtClean="0">
                <a:solidFill>
                  <a:schemeClr val="tx1"/>
                </a:solidFill>
                <a:latin typeface="+mj-lt"/>
              </a:rPr>
              <a:t>. </a:t>
            </a:r>
          </a:p>
          <a:p>
            <a:pPr lvl="2">
              <a:buFont typeface="Arial" pitchFamily="34" charset="0"/>
              <a:buChar char="•"/>
            </a:pPr>
            <a:endParaRPr lang="sl-SI" sz="2200" b="1" i="1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5589240"/>
            <a:ext cx="792088" cy="108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3549</TotalTime>
  <Words>1201</Words>
  <Application>Microsoft Office PowerPoint</Application>
  <PresentationFormat>On-screen Show (4:3)</PresentationFormat>
  <Paragraphs>238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Kjer se srečata pomen in skladnja: leksikalna baza za slovenščino kot vir podatkov za pedagoško korpusno slovnico </vt:lpstr>
      <vt:lpstr>Slovnica in LBS v projektu SSJ</vt:lpstr>
      <vt:lpstr>Slide 3</vt:lpstr>
      <vt:lpstr>Slide 4</vt:lpstr>
      <vt:lpstr>besedna vrsta</vt:lpstr>
      <vt:lpstr>Slide 6</vt:lpstr>
      <vt:lpstr>Slovnični podatki na ravni pomena</vt:lpstr>
      <vt:lpstr>Slide 8</vt:lpstr>
      <vt:lpstr>Slide 9</vt:lpstr>
      <vt:lpstr>leksikogramatika</vt:lpstr>
      <vt:lpstr>probabilistično obnašanje jezika</vt:lpstr>
      <vt:lpstr>... kjer se srečata pomen in skladnja</vt:lpstr>
      <vt:lpstr>Vključitev skladnje v pomenski opis</vt:lpstr>
      <vt:lpstr>Pomenska shema - 3 naloge</vt:lpstr>
      <vt:lpstr> SESTI  ’ustrezati’ </vt:lpstr>
      <vt:lpstr> NOTA  ’značilnost’ </vt:lpstr>
      <vt:lpstr> POZOREN  ’ustrežljiv’ </vt:lpstr>
      <vt:lpstr>norma – alternacija - eksploatacija</vt:lpstr>
      <vt:lpstr>Slide 19</vt:lpstr>
      <vt:lpstr>Slovnični podatki - skladenjski nivo</vt:lpstr>
      <vt:lpstr>Slide 21</vt:lpstr>
      <vt:lpstr>Slide 22</vt:lpstr>
      <vt:lpstr>Slide 23</vt:lpstr>
      <vt:lpstr>povzetek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SimonKrekNtb</dc:creator>
  <cp:lastModifiedBy>SimonKrekNtb</cp:lastModifiedBy>
  <cp:revision>266</cp:revision>
  <dcterms:created xsi:type="dcterms:W3CDTF">2011-01-28T08:13:25Z</dcterms:created>
  <dcterms:modified xsi:type="dcterms:W3CDTF">2011-02-03T20:05:56Z</dcterms:modified>
</cp:coreProperties>
</file>