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79" r:id="rId5"/>
    <p:sldId id="257" r:id="rId6"/>
    <p:sldId id="258" r:id="rId7"/>
    <p:sldId id="259" r:id="rId8"/>
    <p:sldId id="260" r:id="rId9"/>
    <p:sldId id="261" r:id="rId10"/>
    <p:sldId id="264" r:id="rId11"/>
    <p:sldId id="265" r:id="rId12"/>
    <p:sldId id="280" r:id="rId13"/>
    <p:sldId id="283" r:id="rId14"/>
    <p:sldId id="284" r:id="rId15"/>
    <p:sldId id="281" r:id="rId16"/>
    <p:sldId id="273" r:id="rId17"/>
    <p:sldId id="268" r:id="rId18"/>
    <p:sldId id="269" r:id="rId19"/>
    <p:sldId id="270" r:id="rId20"/>
    <p:sldId id="274" r:id="rId21"/>
    <p:sldId id="271" r:id="rId22"/>
    <p:sldId id="272" r:id="rId23"/>
    <p:sldId id="282"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60" autoAdjust="0"/>
  </p:normalViewPr>
  <p:slideViewPr>
    <p:cSldViewPr>
      <p:cViewPr>
        <p:scale>
          <a:sx n="100" d="100"/>
          <a:sy n="100" d="100"/>
        </p:scale>
        <p:origin x="-4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2/2/2010</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2/2/2010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2/2/2010</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2/2/2010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2/2/2010</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1D778-B565-4D7E-94D7-64010A445B68}" type="datetimeFigureOut">
              <a:rPr lang="en-US" smtClean="0"/>
              <a:pPr/>
              <a:t>2/2/2010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2/2/2010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2/2/2010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2/2/2010</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C:\Darinka\Konference\SSJ-2010\NZoscedodr-ms0908251830_s2-krajsi.wa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C:\Darinka\Konference\SSJ-2010\NZoscedodr-ms0908251830_s2-daljsi2.wa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ovorni@slovenscina.eu" TargetMode="External"/><Relationship Id="rId2" Type="http://schemas.openxmlformats.org/officeDocument/2006/relationships/hyperlink" Target="mailto:darinka.verdonik@uni-mb.s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Darinka\Konference\SSJ-2010\NZoscedodr-ms0908251830_s2-krajsi.wa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42976" y="2819400"/>
            <a:ext cx="7143800" cy="1752600"/>
          </a:xfrm>
        </p:spPr>
        <p:txBody>
          <a:bodyPr>
            <a:normAutofit fontScale="92500" lnSpcReduction="20000"/>
          </a:bodyPr>
          <a:lstStyle/>
          <a:p>
            <a:endParaRPr lang="sl-SI" dirty="0" smtClean="0"/>
          </a:p>
          <a:p>
            <a:endParaRPr lang="sl-SI" dirty="0" smtClean="0"/>
          </a:p>
          <a:p>
            <a:endParaRPr lang="sl-SI" dirty="0" smtClean="0"/>
          </a:p>
          <a:p>
            <a:endParaRPr lang="sl-SI" dirty="0" smtClean="0"/>
          </a:p>
          <a:p>
            <a:r>
              <a:rPr lang="sl-SI" dirty="0" smtClean="0"/>
              <a:t>Darinka verdonik</a:t>
            </a:r>
          </a:p>
          <a:p>
            <a:endParaRPr lang="sl-SI" dirty="0" smtClean="0"/>
          </a:p>
          <a:p>
            <a:r>
              <a:rPr lang="sl-SI" sz="1100" dirty="0" smtClean="0"/>
              <a:t>Univerza v mariboru, </a:t>
            </a:r>
          </a:p>
          <a:p>
            <a:r>
              <a:rPr lang="sl-SI" sz="1100" dirty="0" smtClean="0"/>
              <a:t>fakulteta za elektrotehniko, računalništvo in informatiko</a:t>
            </a:r>
            <a:endParaRPr lang="sl-SI" sz="1100" dirty="0"/>
          </a:p>
        </p:txBody>
      </p:sp>
      <p:sp>
        <p:nvSpPr>
          <p:cNvPr id="3" name="Title 2"/>
          <p:cNvSpPr>
            <a:spLocks noGrp="1"/>
          </p:cNvSpPr>
          <p:nvPr>
            <p:ph type="ctrTitle"/>
          </p:nvPr>
        </p:nvSpPr>
        <p:spPr>
          <a:xfrm>
            <a:off x="642910" y="357166"/>
            <a:ext cx="7772400" cy="1752600"/>
          </a:xfrm>
        </p:spPr>
        <p:txBody>
          <a:bodyPr>
            <a:normAutofit fontScale="90000"/>
          </a:bodyPr>
          <a:lstStyle/>
          <a:p>
            <a:r>
              <a:rPr lang="sl-SI" sz="4400" dirty="0" smtClean="0"/>
              <a:t>Spletni konkordančnik za govorni korpus slovenskega jezika</a:t>
            </a:r>
            <a:r>
              <a:rPr lang="sl-SI" sz="4800" dirty="0" smtClean="0"/>
              <a:t> GOS</a:t>
            </a:r>
            <a:endParaRPr lang="sl-SI" dirty="0"/>
          </a:p>
        </p:txBody>
      </p:sp>
      <p:pic>
        <p:nvPicPr>
          <p:cNvPr id="1026" name="Picture 2" descr="LOGOTIP-ESRR-SLO"/>
          <p:cNvPicPr>
            <a:picLocks noChangeAspect="1" noChangeArrowheads="1"/>
          </p:cNvPicPr>
          <p:nvPr/>
        </p:nvPicPr>
        <p:blipFill>
          <a:blip r:embed="rId2" cstate="print"/>
          <a:srcRect r="10971" b="4489"/>
          <a:stretch>
            <a:fillRect/>
          </a:stretch>
        </p:blipFill>
        <p:spPr bwMode="auto">
          <a:xfrm>
            <a:off x="5429256" y="5857892"/>
            <a:ext cx="2405055" cy="711633"/>
          </a:xfrm>
          <a:prstGeom prst="rect">
            <a:avLst/>
          </a:prstGeom>
          <a:noFill/>
          <a:ln w="9525">
            <a:noFill/>
            <a:miter lim="800000"/>
            <a:headEnd/>
            <a:tailEnd/>
          </a:ln>
        </p:spPr>
      </p:pic>
      <p:sp>
        <p:nvSpPr>
          <p:cNvPr id="1051" name="Rectangle 27"/>
          <p:cNvSpPr>
            <a:spLocks noChangeArrowheads="1"/>
          </p:cNvSpPr>
          <p:nvPr/>
        </p:nvSpPr>
        <p:spPr bwMode="auto">
          <a:xfrm>
            <a:off x="3143240" y="5857892"/>
            <a:ext cx="22859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sl-SI" sz="900" b="0" i="0" u="none" strike="noStrike" cap="none" normalizeH="0" baseline="0" dirty="0" smtClean="0">
                <a:ln>
                  <a:noFill/>
                </a:ln>
                <a:solidFill>
                  <a:srgbClr val="000000"/>
                </a:solidFill>
                <a:effectLst/>
                <a:latin typeface="Arial" pitchFamily="34" charset="0"/>
                <a:ea typeface="Times New Roman" pitchFamily="18" charset="0"/>
                <a:cs typeface="Trajan Pro"/>
              </a:rPr>
              <a:t>MINISTRSTVO ZA VISOKO ŠOLSTVO, </a:t>
            </a:r>
            <a:endParaRPr kumimoji="0" lang="sl-SI"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sl-SI" sz="900" b="0" i="0" u="none" strike="noStrike" cap="none" normalizeH="0" baseline="0" dirty="0" smtClean="0">
                <a:ln>
                  <a:noFill/>
                </a:ln>
                <a:solidFill>
                  <a:srgbClr val="000000"/>
                </a:solidFill>
                <a:effectLst/>
                <a:latin typeface="Arial" pitchFamily="34" charset="0"/>
                <a:ea typeface="Times New Roman" pitchFamily="18" charset="0"/>
                <a:cs typeface="Trajan Pro"/>
              </a:rPr>
              <a:t>ZNANOST IN TEHNOLOGIJO</a:t>
            </a:r>
            <a:endParaRPr kumimoji="0" lang="sl-SI" sz="1800" b="0" i="0" u="none" strike="noStrike" cap="none" normalizeH="0" baseline="0" dirty="0" smtClean="0">
              <a:ln>
                <a:noFill/>
              </a:ln>
              <a:solidFill>
                <a:schemeClr val="tx1"/>
              </a:solidFill>
              <a:effectLst/>
              <a:latin typeface="Arial" pitchFamily="34" charset="0"/>
            </a:endParaRPr>
          </a:p>
        </p:txBody>
      </p:sp>
      <p:pic>
        <p:nvPicPr>
          <p:cNvPr id="1052" name="Picture 28"/>
          <p:cNvPicPr>
            <a:picLocks noChangeAspect="1" noChangeArrowheads="1"/>
          </p:cNvPicPr>
          <p:nvPr/>
        </p:nvPicPr>
        <p:blipFill>
          <a:blip r:embed="rId3" cstate="print"/>
          <a:srcRect/>
          <a:stretch>
            <a:fillRect/>
          </a:stretch>
        </p:blipFill>
        <p:spPr bwMode="auto">
          <a:xfrm>
            <a:off x="2285984" y="5786454"/>
            <a:ext cx="249237" cy="304800"/>
          </a:xfrm>
          <a:prstGeom prst="rect">
            <a:avLst/>
          </a:prstGeom>
          <a:noFill/>
          <a:ln w="9525">
            <a:noFill/>
            <a:miter lim="800000"/>
            <a:headEnd/>
            <a:tailEnd/>
          </a:ln>
        </p:spPr>
      </p:pic>
      <p:sp>
        <p:nvSpPr>
          <p:cNvPr id="1053" name="Rectangle 29"/>
          <p:cNvSpPr>
            <a:spLocks noChangeArrowheads="1"/>
          </p:cNvSpPr>
          <p:nvPr/>
        </p:nvSpPr>
        <p:spPr bwMode="auto">
          <a:xfrm>
            <a:off x="1285852" y="6143644"/>
            <a:ext cx="2071702"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Arial" pitchFamily="34" charset="0"/>
                <a:ea typeface="Times New Roman" pitchFamily="18" charset="0"/>
                <a:cs typeface="Trajan Pro" charset="0"/>
              </a:rPr>
              <a:t>REPUBLIKA SLOVENIJA</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Zasnova konkordančnika GOS</a:t>
            </a:r>
            <a:endParaRPr lang="sl-SI" b="1" dirty="0"/>
          </a:p>
        </p:txBody>
      </p:sp>
      <p:graphicFrame>
        <p:nvGraphicFramePr>
          <p:cNvPr id="4" name="Content Placeholder 3"/>
          <p:cNvGraphicFramePr>
            <a:graphicFrameLocks noGrp="1"/>
          </p:cNvGraphicFramePr>
          <p:nvPr>
            <p:ph sz="quarter" idx="1"/>
          </p:nvPr>
        </p:nvGraphicFramePr>
        <p:xfrm>
          <a:off x="301625" y="1527175"/>
          <a:ext cx="8504240" cy="475488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r>
                        <a:rPr lang="sl-SI" dirty="0" smtClean="0"/>
                        <a:t>1 ISKALNI TIPI</a:t>
                      </a:r>
                      <a:endParaRPr lang="sl-SI" dirty="0"/>
                    </a:p>
                  </a:txBody>
                  <a:tcPr/>
                </a:tc>
                <a:tc>
                  <a:txBody>
                    <a:bodyPr/>
                    <a:lstStyle/>
                    <a:p>
                      <a:r>
                        <a:rPr lang="sl-SI" dirty="0" smtClean="0"/>
                        <a:t>2 ISKALNE OPERACIJE</a:t>
                      </a:r>
                      <a:endParaRPr lang="sl-SI" dirty="0"/>
                    </a:p>
                  </a:txBody>
                  <a:tcPr/>
                </a:tc>
                <a:tc>
                  <a:txBody>
                    <a:bodyPr/>
                    <a:lstStyle/>
                    <a:p>
                      <a:r>
                        <a:rPr lang="sl-SI" dirty="0" smtClean="0"/>
                        <a:t>3 PRIKAZ REZULTATOV</a:t>
                      </a:r>
                      <a:endParaRPr lang="sl-SI" dirty="0"/>
                    </a:p>
                  </a:txBody>
                  <a:tcPr/>
                </a:tc>
                <a:tc>
                  <a:txBody>
                    <a:bodyPr/>
                    <a:lstStyle/>
                    <a:p>
                      <a:r>
                        <a:rPr lang="sl-SI" dirty="0" smtClean="0"/>
                        <a:t>4 UREJANJE REZULTATOV</a:t>
                      </a:r>
                      <a:endParaRPr lang="sl-SI" dirty="0"/>
                    </a:p>
                  </a:txBody>
                  <a:tcPr/>
                </a:tc>
              </a:tr>
              <a:tr h="370840">
                <a:tc>
                  <a:txBody>
                    <a:bodyPr/>
                    <a:lstStyle/>
                    <a:p>
                      <a:r>
                        <a:rPr lang="sl-SI" dirty="0" smtClean="0"/>
                        <a:t>A OSNOVNO ISKANJE</a:t>
                      </a:r>
                      <a:endParaRPr lang="sl-SI" dirty="0"/>
                    </a:p>
                  </a:txBody>
                  <a:tcPr/>
                </a:tc>
                <a:tc>
                  <a:txBody>
                    <a:bodyPr/>
                    <a:lstStyle/>
                    <a:p>
                      <a:r>
                        <a:rPr lang="sl-SI" dirty="0" smtClean="0"/>
                        <a:t>iskanje besede, z nadomestnimi znaki, po kanalih (lema), po frazah, po bližini …</a:t>
                      </a:r>
                      <a:endParaRPr lang="sl-SI" dirty="0"/>
                    </a:p>
                  </a:txBody>
                  <a:tcPr/>
                </a:tc>
                <a:tc>
                  <a:txBody>
                    <a:bodyPr/>
                    <a:lstStyle/>
                    <a:p>
                      <a:r>
                        <a:rPr lang="sl-SI" dirty="0" smtClean="0"/>
                        <a:t>konkordančni niz, po izbiri še:</a:t>
                      </a:r>
                    </a:p>
                    <a:p>
                      <a:pPr>
                        <a:buFontTx/>
                        <a:buChar char="-"/>
                      </a:pPr>
                      <a:r>
                        <a:rPr lang="sl-SI" baseline="0" dirty="0" smtClean="0"/>
                        <a:t>zvok</a:t>
                      </a:r>
                    </a:p>
                    <a:p>
                      <a:pPr>
                        <a:buFontTx/>
                        <a:buChar char="-"/>
                      </a:pPr>
                      <a:r>
                        <a:rPr lang="sl-SI" baseline="0" dirty="0" smtClean="0"/>
                        <a:t>razširjeni odstavek</a:t>
                      </a:r>
                    </a:p>
                    <a:p>
                      <a:pPr>
                        <a:buFontTx/>
                        <a:buChar char="-"/>
                      </a:pPr>
                      <a:r>
                        <a:rPr lang="sl-SI" baseline="0" dirty="0" smtClean="0"/>
                        <a:t>vir</a:t>
                      </a:r>
                    </a:p>
                    <a:p>
                      <a:pPr>
                        <a:buFontTx/>
                        <a:buChar char="-"/>
                      </a:pPr>
                      <a:r>
                        <a:rPr lang="sl-SI" baseline="0" dirty="0" smtClean="0"/>
                        <a:t>opis govorca</a:t>
                      </a:r>
                    </a:p>
                    <a:p>
                      <a:pPr>
                        <a:buFontTx/>
                        <a:buChar char="-"/>
                      </a:pPr>
                      <a:r>
                        <a:rPr lang="sl-SI" baseline="0" dirty="0" smtClean="0"/>
                        <a:t>opis diskurza…</a:t>
                      </a:r>
                      <a:endParaRPr lang="sl-SI" dirty="0"/>
                    </a:p>
                  </a:txBody>
                  <a:tcPr/>
                </a:tc>
                <a:tc>
                  <a:txBody>
                    <a:bodyPr/>
                    <a:lstStyle/>
                    <a:p>
                      <a:r>
                        <a:rPr lang="sl-SI" dirty="0" smtClean="0"/>
                        <a:t>statistika, urejanje,</a:t>
                      </a:r>
                      <a:r>
                        <a:rPr lang="sl-SI" baseline="0" dirty="0" smtClean="0"/>
                        <a:t> sito, vzorec …</a:t>
                      </a:r>
                      <a:endParaRPr lang="sl-SI" dirty="0"/>
                    </a:p>
                  </a:txBody>
                  <a:tcPr/>
                </a:tc>
              </a:tr>
              <a:tr h="370840">
                <a:tc>
                  <a:txBody>
                    <a:bodyPr/>
                    <a:lstStyle/>
                    <a:p>
                      <a:r>
                        <a:rPr lang="sl-SI" dirty="0" smtClean="0"/>
                        <a:t>B RAZŠIRJENO/</a:t>
                      </a:r>
                    </a:p>
                    <a:p>
                      <a:r>
                        <a:rPr lang="sl-SI" dirty="0" smtClean="0"/>
                        <a:t>PODKORPUSNO ISKANJE</a:t>
                      </a:r>
                      <a:endParaRPr lang="sl-SI" dirty="0"/>
                    </a:p>
                  </a:txBody>
                  <a:tcPr/>
                </a:tc>
                <a:tc>
                  <a:txBody>
                    <a:bodyPr/>
                    <a:lstStyle/>
                    <a:p>
                      <a:r>
                        <a:rPr lang="sl-SI" dirty="0" smtClean="0"/>
                        <a:t>enako</a:t>
                      </a:r>
                      <a:endParaRPr lang="sl-SI" dirty="0"/>
                    </a:p>
                  </a:txBody>
                  <a:tcPr/>
                </a:tc>
                <a:tc>
                  <a:txBody>
                    <a:bodyPr/>
                    <a:lstStyle/>
                    <a:p>
                      <a:r>
                        <a:rPr lang="sl-SI" dirty="0" smtClean="0"/>
                        <a:t>enako</a:t>
                      </a:r>
                      <a:endParaRPr lang="sl-SI" dirty="0"/>
                    </a:p>
                  </a:txBody>
                  <a:tcPr/>
                </a:tc>
                <a:tc>
                  <a:txBody>
                    <a:bodyPr/>
                    <a:lstStyle/>
                    <a:p>
                      <a:r>
                        <a:rPr lang="sl-SI" dirty="0" smtClean="0"/>
                        <a:t>enako</a:t>
                      </a:r>
                      <a:endParaRPr lang="sl-SI" dirty="0"/>
                    </a:p>
                  </a:txBody>
                  <a:tcPr/>
                </a:tc>
              </a:tr>
              <a:tr h="370840">
                <a:tc>
                  <a:txBody>
                    <a:bodyPr/>
                    <a:lstStyle/>
                    <a:p>
                      <a:r>
                        <a:rPr lang="sl-SI" dirty="0" smtClean="0"/>
                        <a:t>C IZBOR IN SHRANJEVANJE TRANSKRIPCIJ</a:t>
                      </a:r>
                      <a:endParaRPr lang="sl-SI" dirty="0"/>
                    </a:p>
                  </a:txBody>
                  <a:tcPr/>
                </a:tc>
                <a:tc>
                  <a:txBody>
                    <a:bodyPr/>
                    <a:lstStyle/>
                    <a:p>
                      <a:r>
                        <a:rPr lang="sl-SI" dirty="0" smtClean="0"/>
                        <a:t>-</a:t>
                      </a:r>
                      <a:endParaRPr lang="sl-SI" dirty="0"/>
                    </a:p>
                  </a:txBody>
                  <a:tcPr/>
                </a:tc>
                <a:tc>
                  <a:txBody>
                    <a:bodyPr/>
                    <a:lstStyle/>
                    <a:p>
                      <a:r>
                        <a:rPr lang="sl-SI" dirty="0" smtClean="0"/>
                        <a:t>txt datoteke za shranjevanje</a:t>
                      </a:r>
                      <a:endParaRPr lang="sl-SI" dirty="0"/>
                    </a:p>
                  </a:txBody>
                  <a:tcPr/>
                </a:tc>
                <a:tc>
                  <a:txBody>
                    <a:bodyPr/>
                    <a:lstStyle/>
                    <a:p>
                      <a:r>
                        <a:rPr lang="sl-SI" dirty="0" smtClean="0"/>
                        <a:t>po</a:t>
                      </a:r>
                      <a:r>
                        <a:rPr lang="sl-SI" baseline="0" dirty="0" smtClean="0"/>
                        <a:t> želji na svojem računalniku</a:t>
                      </a:r>
                      <a:endParaRPr lang="sl-SI"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A1, A2 Osnovno iskanje</a:t>
            </a:r>
            <a:endParaRPr lang="sl-SI" b="1" dirty="0"/>
          </a:p>
        </p:txBody>
      </p:sp>
      <p:sp>
        <p:nvSpPr>
          <p:cNvPr id="3" name="Content Placeholder 2"/>
          <p:cNvSpPr>
            <a:spLocks noGrp="1"/>
          </p:cNvSpPr>
          <p:nvPr>
            <p:ph sz="quarter" idx="1"/>
          </p:nvPr>
        </p:nvSpPr>
        <p:spPr>
          <a:xfrm>
            <a:off x="301752" y="1527048"/>
            <a:ext cx="8503920" cy="4759472"/>
          </a:xfrm>
        </p:spPr>
        <p:txBody>
          <a:bodyPr>
            <a:normAutofit/>
          </a:bodyPr>
          <a:lstStyle/>
          <a:p>
            <a:pPr marL="514350" indent="-514350"/>
            <a:r>
              <a:rPr lang="sl-SI" sz="2000" dirty="0" smtClean="0"/>
              <a:t>A1 Privzeto po: </a:t>
            </a:r>
          </a:p>
          <a:p>
            <a:pPr marL="788670" lvl="1" indent="-514350"/>
            <a:r>
              <a:rPr lang="sl-SI" sz="1800" dirty="0" smtClean="0"/>
              <a:t>2. (knjižnem) nivoju zapisa (</a:t>
            </a:r>
            <a:r>
              <a:rPr lang="sl-SI" sz="1800" i="1" dirty="0" smtClean="0"/>
              <a:t>jaz – jaz, jest, jz, jst</a:t>
            </a:r>
            <a:r>
              <a:rPr lang="sl-SI" sz="1800" dirty="0" smtClean="0"/>
              <a:t>)  in </a:t>
            </a:r>
          </a:p>
          <a:p>
            <a:pPr marL="788670" lvl="1" indent="-514350"/>
            <a:r>
              <a:rPr lang="sl-SI" sz="1800" dirty="0" smtClean="0"/>
              <a:t>po celotnem korpusu</a:t>
            </a:r>
          </a:p>
          <a:p>
            <a:pPr marL="514350" indent="-514350"/>
            <a:r>
              <a:rPr lang="sl-SI" sz="2000" dirty="0" smtClean="0"/>
              <a:t>A2 Mogoče različne iskalne operacije, podobno kot v pisnem korpusu:</a:t>
            </a:r>
          </a:p>
          <a:p>
            <a:pPr marL="731520" lvl="1" indent="-457200"/>
            <a:r>
              <a:rPr lang="sl-SI" sz="1800" dirty="0" smtClean="0"/>
              <a:t>iskanje besede </a:t>
            </a:r>
          </a:p>
          <a:p>
            <a:pPr marL="731520" lvl="1" indent="-457200"/>
            <a:r>
              <a:rPr lang="sl-SI" sz="1800" dirty="0" smtClean="0"/>
              <a:t>iskanje z nadomestnimi znaki </a:t>
            </a:r>
          </a:p>
          <a:p>
            <a:pPr marL="731520" lvl="1" indent="-457200"/>
            <a:r>
              <a:rPr lang="sl-SI" sz="1800" dirty="0" smtClean="0"/>
              <a:t>iskanje po kanalih (lema – avtomatsko označena) </a:t>
            </a:r>
          </a:p>
          <a:p>
            <a:pPr marL="731520" lvl="1" indent="-457200"/>
            <a:r>
              <a:rPr lang="sl-SI" sz="1800" dirty="0" smtClean="0"/>
              <a:t>iskanje po frazah </a:t>
            </a:r>
          </a:p>
          <a:p>
            <a:pPr marL="731520" lvl="1" indent="-457200"/>
            <a:r>
              <a:rPr lang="sl-SI" sz="1800" dirty="0" smtClean="0"/>
              <a:t>iskanje po bližini …</a:t>
            </a:r>
          </a:p>
          <a:p>
            <a:pPr marL="514350" indent="-514350">
              <a:buFont typeface="+mj-lt"/>
              <a:buAutoNum type="arabicPeriod"/>
            </a:pPr>
            <a:endParaRPr lang="sl-SI" dirty="0" smtClean="0"/>
          </a:p>
          <a:p>
            <a:pPr lvl="1"/>
            <a:endParaRPr lang="sl-SI" dirty="0" smtClean="0"/>
          </a:p>
          <a:p>
            <a:pPr lvl="1"/>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A3 Prikaz rezultatov</a:t>
            </a:r>
            <a:endParaRPr lang="sl-SI" b="1" dirty="0"/>
          </a:p>
        </p:txBody>
      </p:sp>
      <p:sp>
        <p:nvSpPr>
          <p:cNvPr id="3" name="Content Placeholder 2"/>
          <p:cNvSpPr>
            <a:spLocks noGrp="1"/>
          </p:cNvSpPr>
          <p:nvPr>
            <p:ph sz="quarter" idx="1"/>
          </p:nvPr>
        </p:nvSpPr>
        <p:spPr/>
        <p:txBody>
          <a:bodyPr>
            <a:normAutofit/>
          </a:bodyPr>
          <a:lstStyle/>
          <a:p>
            <a:pPr marL="514350" indent="-514350"/>
            <a:r>
              <a:rPr lang="sl-SI" sz="2000" dirty="0" smtClean="0"/>
              <a:t>Rezultati se prikažejo po konkordancah</a:t>
            </a:r>
            <a:r>
              <a:rPr lang="sl-SI" sz="2000" dirty="0" smtClean="0"/>
              <a:t>:</a:t>
            </a:r>
          </a:p>
          <a:p>
            <a:pPr marL="514350" indent="-514350"/>
            <a:endParaRPr lang="sl-SI" sz="1800"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sl-SI" sz="1400" b="1" i="1" dirty="0" smtClean="0">
                <a:solidFill>
                  <a:srgbClr val="0070C0"/>
                </a:solidFill>
              </a:rPr>
              <a:t> </a:t>
            </a:r>
            <a:r>
              <a:rPr lang="sl-SI" sz="1400" i="1" dirty="0" smtClean="0"/>
              <a:t>vejdal de so profesorji hudli takle je som tist volec takle sovkal [smehna] | </a:t>
            </a:r>
            <a:r>
              <a:rPr lang="it-IT" sz="1400" b="1" i="1" dirty="0" smtClean="0">
                <a:solidFill>
                  <a:srgbClr val="0070C0"/>
                </a:solidFill>
              </a:rPr>
              <a:t>in</a:t>
            </a:r>
            <a:r>
              <a:rPr lang="it-IT" sz="1400" i="1" dirty="0" smtClean="0"/>
              <a:t> v tisti pal uri v trej četart uri puol sn še vejdal de sta celo dvo nejsta</a:t>
            </a:r>
            <a:endParaRPr lang="sl-SI" sz="1400" i="1"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sl-SI" sz="1400" i="1" dirty="0" smtClean="0">
                <a:solidFill>
                  <a:srgbClr val="008080"/>
                </a:solidFill>
              </a:rPr>
              <a:t>[</a:t>
            </a:r>
            <a:r>
              <a:rPr lang="sl-SI" sz="1400" i="1" dirty="0" smtClean="0">
                <a:solidFill>
                  <a:srgbClr val="008080"/>
                </a:solidFill>
              </a:rPr>
              <a:t>Cf-otro][1] </a:t>
            </a:r>
            <a:r>
              <a:rPr lang="it-IT" sz="1400" i="1" dirty="0" smtClean="0"/>
              <a:t>men se zi a dama al ne vem kaj</a:t>
            </a:r>
            <a:r>
              <a:rPr lang="sl-SI" sz="1400" i="1" dirty="0" smtClean="0"/>
              <a:t> </a:t>
            </a:r>
            <a:r>
              <a:rPr lang="sl-SI" sz="1400" i="1" dirty="0" smtClean="0">
                <a:solidFill>
                  <a:srgbClr val="008080"/>
                </a:solidFill>
              </a:rPr>
              <a:t>[Bm-star][2] </a:t>
            </a:r>
            <a:r>
              <a:rPr lang="sl-SI" sz="1400" i="1" dirty="0" smtClean="0"/>
              <a:t>eee joj</a:t>
            </a:r>
            <a:r>
              <a:rPr lang="sl-SI" sz="1400" i="1" dirty="0" smtClean="0">
                <a:solidFill>
                  <a:srgbClr val="008080"/>
                </a:solidFill>
              </a:rPr>
              <a:t> [Cf-otro]</a:t>
            </a:r>
            <a:r>
              <a:rPr lang="sl-SI" sz="1400" b="1" i="1" dirty="0" smtClean="0">
                <a:solidFill>
                  <a:srgbClr val="0070C0"/>
                </a:solidFill>
              </a:rPr>
              <a:t> </a:t>
            </a:r>
            <a:r>
              <a:rPr lang="it-IT" sz="1400" b="1" i="1" dirty="0" smtClean="0">
                <a:solidFill>
                  <a:srgbClr val="0070C0"/>
                </a:solidFill>
              </a:rPr>
              <a:t>in</a:t>
            </a:r>
            <a:r>
              <a:rPr lang="it-IT" sz="1400" i="1" dirty="0" smtClean="0"/>
              <a:t> enkret bi mela poker in s nisem stavla k mi je edn eee zblefirov</a:t>
            </a:r>
            <a:endParaRPr lang="sl-SI" sz="1400" i="1"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sl-SI" sz="1400" i="1" dirty="0" smtClean="0">
                <a:solidFill>
                  <a:srgbClr val="008080"/>
                </a:solidFill>
              </a:rPr>
              <a:t>[Bf-otro] </a:t>
            </a:r>
            <a:r>
              <a:rPr lang="sl-SI" sz="1400" i="1" dirty="0" smtClean="0"/>
              <a:t>kolk jih pej še je? </a:t>
            </a:r>
            <a:r>
              <a:rPr lang="sl-SI" sz="1400" i="1" dirty="0" smtClean="0">
                <a:solidFill>
                  <a:srgbClr val="008080"/>
                </a:solidFill>
              </a:rPr>
              <a:t>[Cf-star] </a:t>
            </a:r>
            <a:r>
              <a:rPr lang="sl-SI" sz="1400" i="1" dirty="0" smtClean="0"/>
              <a:t>še edn [premor] </a:t>
            </a:r>
            <a:r>
              <a:rPr lang="sl-SI" sz="1400" i="1" dirty="0" smtClean="0">
                <a:solidFill>
                  <a:srgbClr val="008080"/>
                </a:solidFill>
              </a:rPr>
              <a:t>[Bf-otro] [1] </a:t>
            </a:r>
            <a:r>
              <a:rPr lang="de-DE" sz="1400" b="1" i="1" dirty="0" smtClean="0">
                <a:solidFill>
                  <a:srgbClr val="0070C0"/>
                </a:solidFill>
              </a:rPr>
              <a:t>in</a:t>
            </a:r>
            <a:r>
              <a:rPr lang="de-DE" sz="1400" i="1" dirty="0" smtClean="0"/>
              <a:t> kej [ime] že ud zjutru piše nalogo? </a:t>
            </a:r>
            <a:r>
              <a:rPr lang="sl-SI" sz="1400" i="1" dirty="0" smtClean="0">
                <a:solidFill>
                  <a:srgbClr val="008080"/>
                </a:solidFill>
              </a:rPr>
              <a:t>[Am-star] [2] </a:t>
            </a:r>
            <a:r>
              <a:rPr lang="en-US" sz="1400" i="1" dirty="0" smtClean="0"/>
              <a:t>nje nje</a:t>
            </a:r>
            <a:endParaRPr lang="sl-SI" sz="1400" i="1"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sl-SI" sz="1400" i="1" dirty="0" smtClean="0">
                <a:solidFill>
                  <a:srgbClr val="008080"/>
                </a:solidFill>
              </a:rPr>
              <a:t>[Om-prij] [1] </a:t>
            </a:r>
            <a:r>
              <a:rPr lang="it-IT" sz="1400" i="1" dirty="0" smtClean="0"/>
              <a:t>jz sem mel tud tok jz sem mel z ruzakom osemšeeset</a:t>
            </a:r>
            <a:r>
              <a:rPr lang="sl-SI" sz="1400" i="1" dirty="0" smtClean="0"/>
              <a:t> </a:t>
            </a:r>
            <a:r>
              <a:rPr lang="it-IT" sz="1400" i="1" dirty="0" smtClean="0"/>
              <a:t>... no </a:t>
            </a:r>
            <a:r>
              <a:rPr lang="it-IT" sz="1400" b="1" i="1" dirty="0" smtClean="0">
                <a:solidFill>
                  <a:srgbClr val="0070C0"/>
                </a:solidFill>
              </a:rPr>
              <a:t>in</a:t>
            </a:r>
            <a:r>
              <a:rPr lang="it-IT" sz="1400" i="1" dirty="0" smtClean="0"/>
              <a:t> in ta je ta je še strastno hujša a veš in to če takle poba začne hujšat on on si</a:t>
            </a:r>
            <a:r>
              <a:rPr lang="sl-SI" sz="1400" i="1" dirty="0" smtClean="0"/>
              <a:t> </a:t>
            </a:r>
            <a:r>
              <a:rPr lang="sl-SI" sz="1400" b="1" dirty="0" smtClean="0">
                <a:solidFill>
                  <a:srgbClr val="0070C0"/>
                </a:solidFill>
              </a:rPr>
              <a:t>                                                                                        </a:t>
            </a:r>
            <a:endParaRPr lang="sl-SI" sz="26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A3 Prikaz rezultatov</a:t>
            </a:r>
            <a:endParaRPr lang="sl-SI" b="1" dirty="0"/>
          </a:p>
        </p:txBody>
      </p:sp>
      <p:sp>
        <p:nvSpPr>
          <p:cNvPr id="3" name="Content Placeholder 2"/>
          <p:cNvSpPr>
            <a:spLocks noGrp="1"/>
          </p:cNvSpPr>
          <p:nvPr>
            <p:ph sz="quarter" idx="1"/>
          </p:nvPr>
        </p:nvSpPr>
        <p:spPr/>
        <p:txBody>
          <a:bodyPr>
            <a:normAutofit fontScale="55000" lnSpcReduction="20000"/>
          </a:bodyPr>
          <a:lstStyle/>
          <a:p>
            <a:pPr marL="788670" lvl="1" indent="-514350"/>
            <a:endParaRPr lang="sl-SI" sz="2600" dirty="0" smtClean="0"/>
          </a:p>
          <a:p>
            <a:pPr marL="514350" indent="-514350"/>
            <a:r>
              <a:rPr lang="sl-SI" sz="3600" dirty="0" smtClean="0"/>
              <a:t>Na klik so na voljo </a:t>
            </a:r>
            <a:r>
              <a:rPr lang="sl-SI" sz="3600" b="1" dirty="0" smtClean="0"/>
              <a:t>dodatne informacije</a:t>
            </a:r>
            <a:r>
              <a:rPr lang="sl-SI" sz="3600" dirty="0" smtClean="0"/>
              <a:t>:</a:t>
            </a:r>
          </a:p>
          <a:p>
            <a:pPr marL="731520" lvl="1" indent="-457200"/>
            <a:r>
              <a:rPr lang="sl-SI" sz="3300" dirty="0" smtClean="0"/>
              <a:t>Zvok: </a:t>
            </a:r>
          </a:p>
          <a:p>
            <a:pPr marL="1005840" lvl="2" indent="-457200"/>
            <a:r>
              <a:rPr lang="sl-SI" sz="3300" dirty="0" smtClean="0">
                <a:solidFill>
                  <a:schemeClr val="tx1"/>
                </a:solidFill>
              </a:rPr>
              <a:t>za izjavo, v kateri je najdeni izraz</a:t>
            </a:r>
            <a:endParaRPr lang="sl-SI" sz="3300" i="1" dirty="0" smtClean="0">
              <a:solidFill>
                <a:schemeClr val="tx1"/>
              </a:solidFill>
            </a:endParaRPr>
          </a:p>
          <a:p>
            <a:pPr marL="731520" lvl="1" indent="-457200"/>
            <a:r>
              <a:rPr lang="sl-SI" sz="3300" dirty="0" smtClean="0"/>
              <a:t>Podatki o govorcu</a:t>
            </a:r>
          </a:p>
          <a:p>
            <a:pPr marL="1005840" lvl="2" indent="-457200"/>
            <a:r>
              <a:rPr lang="sl-SI" sz="3300" dirty="0" smtClean="0"/>
              <a:t>moški,  35 do 59, celjska regija, srednja šola, slovenščina</a:t>
            </a:r>
          </a:p>
          <a:p>
            <a:pPr marL="731520" lvl="1" indent="-457200"/>
            <a:r>
              <a:rPr lang="sl-SI" sz="3300" dirty="0" smtClean="0"/>
              <a:t>Podatki o diskurzu</a:t>
            </a:r>
          </a:p>
          <a:p>
            <a:pPr marL="1005840" lvl="2" indent="-457200"/>
            <a:r>
              <a:rPr lang="sl-SI" sz="3300" dirty="0" smtClean="0"/>
              <a:t>nejavni zasebni, osebni stik, družina, 25.8.09 ob 18.30</a:t>
            </a:r>
          </a:p>
          <a:p>
            <a:pPr marL="1005840" lvl="2" indent="-457200"/>
            <a:r>
              <a:rPr lang="sl-SI" sz="3300" i="1" dirty="0" smtClean="0"/>
              <a:t>Pogovor predvsem o temah, povezanih z življenjem na podeželju - stroji, pridelki, kuhanje…</a:t>
            </a:r>
          </a:p>
          <a:p>
            <a:pPr marL="731520" lvl="1" indent="-457200"/>
            <a:r>
              <a:rPr lang="sl-SI" sz="3300" dirty="0" smtClean="0"/>
              <a:t>Knjižni zapis – cel konkordančni niz ali posamezne konkordance?:</a:t>
            </a:r>
          </a:p>
          <a:p>
            <a:pPr marL="1005840" lvl="2" indent="-457200"/>
            <a:r>
              <a:rPr lang="sl-SI" sz="3300" i="1" dirty="0" smtClean="0"/>
              <a:t>videl da so profesorji hodili takole je samo tisti volec takole sukal [smehna] | </a:t>
            </a:r>
            <a:r>
              <a:rPr lang="it-IT" sz="3300" b="1" i="1" dirty="0" smtClean="0">
                <a:solidFill>
                  <a:srgbClr val="0070C0"/>
                </a:solidFill>
              </a:rPr>
              <a:t>in</a:t>
            </a:r>
            <a:r>
              <a:rPr lang="it-IT" sz="3300" i="1" dirty="0" smtClean="0"/>
              <a:t> v tisti p</a:t>
            </a:r>
            <a:r>
              <a:rPr lang="sl-SI" sz="3300" i="1" dirty="0" smtClean="0"/>
              <a:t>o</a:t>
            </a:r>
            <a:r>
              <a:rPr lang="it-IT" sz="3300" i="1" dirty="0" smtClean="0"/>
              <a:t>l uri v tr</a:t>
            </a:r>
            <a:r>
              <a:rPr lang="sl-SI" sz="3300" i="1" dirty="0" smtClean="0"/>
              <a:t>i</a:t>
            </a:r>
            <a:r>
              <a:rPr lang="it-IT" sz="3300" i="1" dirty="0" smtClean="0"/>
              <a:t> četrt uri pol s</a:t>
            </a:r>
            <a:r>
              <a:rPr lang="sl-SI" sz="3300" i="1" dirty="0" smtClean="0"/>
              <a:t>em</a:t>
            </a:r>
            <a:r>
              <a:rPr lang="it-IT" sz="3300" i="1" dirty="0" smtClean="0"/>
              <a:t> še v</a:t>
            </a:r>
            <a:r>
              <a:rPr lang="sl-SI" sz="3300" i="1" dirty="0" smtClean="0"/>
              <a:t>i</a:t>
            </a:r>
            <a:r>
              <a:rPr lang="it-IT" sz="3300" i="1" dirty="0" smtClean="0"/>
              <a:t>d</a:t>
            </a:r>
            <a:r>
              <a:rPr lang="sl-SI" sz="3300" i="1" dirty="0" smtClean="0"/>
              <a:t>e</a:t>
            </a:r>
            <a:r>
              <a:rPr lang="it-IT" sz="3300" i="1" dirty="0" smtClean="0"/>
              <a:t>l d</a:t>
            </a:r>
            <a:r>
              <a:rPr lang="sl-SI" sz="3300" i="1" dirty="0" smtClean="0"/>
              <a:t>a</a:t>
            </a:r>
            <a:r>
              <a:rPr lang="it-IT" sz="3300" i="1" dirty="0" smtClean="0"/>
              <a:t> sta celo dv</a:t>
            </a:r>
            <a:r>
              <a:rPr lang="sl-SI" sz="3300" i="1" dirty="0" smtClean="0"/>
              <a:t>a</a:t>
            </a:r>
            <a:r>
              <a:rPr lang="it-IT" sz="3300" i="1" dirty="0" smtClean="0"/>
              <a:t> n</a:t>
            </a:r>
            <a:r>
              <a:rPr lang="sl-SI" sz="3300" i="1" dirty="0" smtClean="0"/>
              <a:t>i</a:t>
            </a:r>
            <a:r>
              <a:rPr lang="it-IT" sz="3300" i="1" dirty="0" smtClean="0"/>
              <a:t>sta</a:t>
            </a:r>
            <a:endParaRPr lang="sl-SI" sz="3300" dirty="0" smtClean="0"/>
          </a:p>
          <a:p>
            <a:pPr marL="731520" lvl="1" indent="-457200"/>
            <a:r>
              <a:rPr lang="sl-SI" sz="3300" dirty="0" smtClean="0"/>
              <a:t>Vir: </a:t>
            </a:r>
          </a:p>
          <a:p>
            <a:pPr marL="1005840" lvl="2" indent="-457200"/>
            <a:r>
              <a:rPr lang="sl-SI" sz="3300" dirty="0" smtClean="0"/>
              <a:t>terenski </a:t>
            </a:r>
            <a:r>
              <a:rPr lang="sl-SI" sz="3300" dirty="0" smtClean="0"/>
              <a:t>posnetek</a:t>
            </a:r>
            <a:r>
              <a:rPr lang="sl-SI" sz="2400" i="1" dirty="0" smtClean="0"/>
              <a:t>	</a:t>
            </a:r>
            <a:endParaRPr lang="sl-SI" dirty="0"/>
          </a:p>
        </p:txBody>
      </p:sp>
      <p:pic>
        <p:nvPicPr>
          <p:cNvPr id="5" name="NZoscedodr-ms0908251830_s2-krajsi.wav">
            <a:hlinkClick r:id="" action="ppaction://media"/>
          </p:cNvPr>
          <p:cNvPicPr>
            <a:picLocks noRot="1" noChangeAspect="1"/>
          </p:cNvPicPr>
          <p:nvPr>
            <a:audioFile r:link="rId1"/>
          </p:nvPr>
        </p:nvPicPr>
        <p:blipFill>
          <a:blip r:embed="rId3" cstate="print"/>
          <a:stretch>
            <a:fillRect/>
          </a:stretch>
        </p:blipFill>
        <p:spPr>
          <a:xfrm>
            <a:off x="5072066" y="2143116"/>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69" restart="whenNotActive" fill="hold" evtFilter="cancelBubble" nodeType="interactiveSeq">
                <p:stCondLst>
                  <p:cond evt="onClick" delay="0">
                    <p:tgtEl>
                      <p:spTgt spid="5"/>
                    </p:tgtEl>
                  </p:cond>
                </p:stCondLst>
                <p:endSync evt="end" delay="0">
                  <p:rtn val="all"/>
                </p:endSync>
                <p:childTnLst>
                  <p:par>
                    <p:cTn id="70" fill="hold">
                      <p:stCondLst>
                        <p:cond delay="0"/>
                      </p:stCondLst>
                      <p:childTnLst>
                        <p:par>
                          <p:cTn id="71" fill="hold">
                            <p:stCondLst>
                              <p:cond delay="0"/>
                            </p:stCondLst>
                            <p:childTnLst>
                              <p:par>
                                <p:cTn id="72" presetID="1" presetClass="mediacall" presetSubtype="0" fill="hold" nodeType="clickEffect">
                                  <p:stCondLst>
                                    <p:cond delay="0"/>
                                  </p:stCondLst>
                                  <p:childTnLst>
                                    <p:cmd type="call" cmd="playFrom(0.0)">
                                      <p:cBhvr>
                                        <p:cTn id="73" dur="8654" fill="hold"/>
                                        <p:tgtEl>
                                          <p:spTgt spid="5"/>
                                        </p:tgtEl>
                                      </p:cBhvr>
                                    </p:cmd>
                                  </p:childTnLst>
                                </p:cTn>
                              </p:par>
                            </p:childTnLst>
                          </p:cTn>
                        </p:par>
                      </p:childTnLst>
                    </p:cTn>
                  </p:par>
                </p:childTnLst>
              </p:cTn>
              <p:nextCondLst>
                <p:cond evt="onClick" delay="0">
                  <p:tgtEl>
                    <p:spTgt spid="5"/>
                  </p:tgtEl>
                </p:cond>
              </p:nextCondLst>
            </p:seq>
            <p:audio>
              <p:cMediaNode>
                <p:cTn id="74"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A3 Prikaz rezultatov</a:t>
            </a:r>
            <a:endParaRPr lang="sl-SI" dirty="0"/>
          </a:p>
        </p:txBody>
      </p:sp>
      <p:sp>
        <p:nvSpPr>
          <p:cNvPr id="3" name="Content Placeholder 2"/>
          <p:cNvSpPr>
            <a:spLocks noGrp="1"/>
          </p:cNvSpPr>
          <p:nvPr>
            <p:ph sz="quarter" idx="1"/>
          </p:nvPr>
        </p:nvSpPr>
        <p:spPr>
          <a:xfrm>
            <a:off x="301752" y="1527048"/>
            <a:ext cx="8503920" cy="4830910"/>
          </a:xfrm>
        </p:spPr>
        <p:txBody>
          <a:bodyPr>
            <a:normAutofit fontScale="47500" lnSpcReduction="20000"/>
          </a:bodyPr>
          <a:lstStyle/>
          <a:p>
            <a:pPr marL="731520" lvl="1" indent="-457200"/>
            <a:r>
              <a:rPr lang="sl-SI" sz="3800" b="1" dirty="0" smtClean="0"/>
              <a:t>Razširjeni kontekst, +/- 1 segment/izjava, pogovorni zapis:</a:t>
            </a:r>
          </a:p>
          <a:p>
            <a:pPr marL="1005840" lvl="2" indent="-457200"/>
            <a:r>
              <a:rPr lang="sl-SI" sz="2900" i="1" dirty="0" smtClean="0"/>
              <a:t>[Cm-star-02106:] </a:t>
            </a:r>
          </a:p>
          <a:p>
            <a:pPr marL="1280160" lvl="3" indent="-457200"/>
            <a:r>
              <a:rPr lang="sl-SI" sz="2900" i="1" dirty="0" smtClean="0">
                <a:solidFill>
                  <a:schemeClr val="tx1"/>
                </a:solidFill>
              </a:rPr>
              <a:t>som ku je vejdal de so profesorji hudli takle je som tist volec takle sovkal  [smehna]</a:t>
            </a:r>
          </a:p>
          <a:p>
            <a:pPr marL="1280160" lvl="3" indent="-457200"/>
            <a:r>
              <a:rPr lang="sl-SI" sz="2900" b="1" i="1" dirty="0" smtClean="0">
                <a:solidFill>
                  <a:srgbClr val="008080"/>
                </a:solidFill>
              </a:rPr>
              <a:t>in</a:t>
            </a:r>
            <a:r>
              <a:rPr lang="sl-SI" sz="2900" i="1" dirty="0" smtClean="0">
                <a:solidFill>
                  <a:srgbClr val="008080"/>
                </a:solidFill>
              </a:rPr>
              <a:t> v tisti pal uri v trej četart uri puol sn še vejdal se sta celo dvo nejsta poštrejhala za pal tutele mejze pal kvadratnga metra ubo</a:t>
            </a:r>
          </a:p>
          <a:p>
            <a:pPr marL="1005840" lvl="2" indent="-457200"/>
            <a:r>
              <a:rPr lang="sl-SI" sz="2900" i="1" dirty="0" smtClean="0"/>
              <a:t>[[Am-soro-02104][1] + [Cm-star-02106] [2]:]</a:t>
            </a:r>
          </a:p>
          <a:p>
            <a:pPr marL="1280160" lvl="3" indent="-457200">
              <a:buNone/>
            </a:pPr>
            <a:r>
              <a:rPr lang="sl-SI" sz="2900" i="1" dirty="0" smtClean="0">
                <a:solidFill>
                  <a:schemeClr val="tx1"/>
                </a:solidFill>
              </a:rPr>
              <a:t>	[1] ja se tav je ze vidiš tisto</a:t>
            </a:r>
          </a:p>
          <a:p>
            <a:pPr marL="1280160" lvl="3" indent="-457200">
              <a:buNone/>
            </a:pPr>
            <a:r>
              <a:rPr lang="sl-SI" sz="2900" i="1" dirty="0" smtClean="0">
                <a:solidFill>
                  <a:schemeClr val="tx1"/>
                </a:solidFill>
              </a:rPr>
              <a:t>	[2] som takle sta [smehgo] ka si nuor jz sn se tak smejal puol tam zran ko sn jih gledal</a:t>
            </a:r>
            <a:endParaRPr lang="sl-SI" sz="3400" dirty="0" smtClean="0"/>
          </a:p>
          <a:p>
            <a:pPr marL="1005840" lvl="2" indent="-457200"/>
            <a:endParaRPr lang="sl-SI" sz="3200" b="1" dirty="0" smtClean="0"/>
          </a:p>
          <a:p>
            <a:pPr marL="1005840" lvl="2" indent="-457200"/>
            <a:r>
              <a:rPr lang="sl-SI" sz="3800" dirty="0" smtClean="0"/>
              <a:t>Na zahtevo – zvok: </a:t>
            </a:r>
          </a:p>
          <a:p>
            <a:pPr marL="731520" lvl="1" indent="-457200"/>
            <a:endParaRPr lang="sl-SI" sz="3400" dirty="0" smtClean="0"/>
          </a:p>
          <a:p>
            <a:pPr marL="1005840" lvl="2" indent="-457200"/>
            <a:r>
              <a:rPr lang="sl-SI" sz="3800" dirty="0" smtClean="0"/>
              <a:t>Na zahtevo – knjižni zapis</a:t>
            </a:r>
            <a:r>
              <a:rPr lang="sl-SI" sz="3800" dirty="0" smtClean="0"/>
              <a:t>:</a:t>
            </a:r>
            <a:endParaRPr lang="sl-SI" sz="2900" i="1" dirty="0" smtClean="0"/>
          </a:p>
          <a:p>
            <a:pPr marL="1005840" lvl="2" indent="-457200"/>
            <a:r>
              <a:rPr lang="sl-SI" sz="2900" i="1" dirty="0" smtClean="0"/>
              <a:t>[Cm-star-02106:] </a:t>
            </a:r>
          </a:p>
          <a:p>
            <a:pPr marL="1280160" lvl="3" indent="-457200"/>
            <a:r>
              <a:rPr lang="sl-SI" sz="2900" i="1" dirty="0" smtClean="0">
                <a:solidFill>
                  <a:schemeClr val="tx1"/>
                </a:solidFill>
              </a:rPr>
              <a:t>samo ko je videl da so profesorji hodili takole je samo tisti volec takole sukal  [smehna]</a:t>
            </a:r>
          </a:p>
          <a:p>
            <a:pPr marL="1280160" lvl="3" indent="-457200"/>
            <a:r>
              <a:rPr lang="sl-SI" sz="2900" b="1" i="1" dirty="0" smtClean="0">
                <a:solidFill>
                  <a:srgbClr val="008080"/>
                </a:solidFill>
              </a:rPr>
              <a:t>in</a:t>
            </a:r>
            <a:r>
              <a:rPr lang="sl-SI" sz="2900" i="1" dirty="0" smtClean="0">
                <a:solidFill>
                  <a:srgbClr val="008080"/>
                </a:solidFill>
              </a:rPr>
              <a:t> v tisti pol uri v tri četrt uri pol sem še videl da sta celo dva nista poštrihala za pol totele mize pol kvadratnega metra oba</a:t>
            </a:r>
          </a:p>
          <a:p>
            <a:pPr marL="1005840" lvl="2" indent="-457200"/>
            <a:r>
              <a:rPr lang="sl-SI" sz="2900" i="1" dirty="0" smtClean="0"/>
              <a:t>[[Am-soro-02104 ][1] + [Cm-star-02106] [2]:]</a:t>
            </a:r>
          </a:p>
          <a:p>
            <a:pPr marL="1280160" lvl="3" indent="-457200">
              <a:buNone/>
            </a:pPr>
            <a:r>
              <a:rPr lang="sl-SI" sz="2900" i="1" dirty="0" smtClean="0">
                <a:solidFill>
                  <a:schemeClr val="tx1"/>
                </a:solidFill>
              </a:rPr>
              <a:t>	[1] ja saj to je zdaj vidiš tisto</a:t>
            </a:r>
          </a:p>
          <a:p>
            <a:pPr marL="1280160" lvl="3" indent="-457200">
              <a:buNone/>
            </a:pPr>
            <a:r>
              <a:rPr lang="sl-SI" sz="2900" i="1" dirty="0" smtClean="0">
                <a:solidFill>
                  <a:schemeClr val="tx1"/>
                </a:solidFill>
              </a:rPr>
              <a:t>	[2] samo takole sta [smehgo] kaj si nor jaz sem se tako smejal pol tam zraven ko sem jih gledal</a:t>
            </a:r>
          </a:p>
        </p:txBody>
      </p:sp>
      <p:pic>
        <p:nvPicPr>
          <p:cNvPr id="4" name="NZoscedodr-ms0908251830_s2-daljsi2.wav">
            <a:hlinkClick r:id="" action="ppaction://media"/>
          </p:cNvPr>
          <p:cNvPicPr>
            <a:picLocks noRot="1" noChangeAspect="1"/>
          </p:cNvPicPr>
          <p:nvPr>
            <a:audioFile r:link="rId1"/>
          </p:nvPr>
        </p:nvPicPr>
        <p:blipFill>
          <a:blip r:embed="rId3" cstate="print"/>
          <a:stretch>
            <a:fillRect/>
          </a:stretch>
        </p:blipFill>
        <p:spPr>
          <a:xfrm>
            <a:off x="3786182" y="3500438"/>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anim calcmode="lin" valueType="num">
                                      <p:cBhvr additive="base">
                                        <p:cTn id="6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anim calcmode="lin" valueType="num">
                                      <p:cBhvr additive="base">
                                        <p:cTn id="6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16" end="16"/>
                                            </p:txEl>
                                          </p:spTgt>
                                        </p:tgtEl>
                                        <p:attrNameLst>
                                          <p:attrName>style.visibility</p:attrName>
                                        </p:attrNameLst>
                                      </p:cBhvr>
                                      <p:to>
                                        <p:strVal val="visible"/>
                                      </p:to>
                                    </p:set>
                                    <p:anim calcmode="lin" valueType="num">
                                      <p:cBhvr additive="base">
                                        <p:cTn id="7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4"/>
                    </p:tgtEl>
                  </p:cond>
                </p:stCondLst>
                <p:endSync evt="end" delay="0">
                  <p:rtn val="all"/>
                </p:endSync>
                <p:childTnLst>
                  <p:par>
                    <p:cTn id="76" fill="hold">
                      <p:stCondLst>
                        <p:cond delay="0"/>
                      </p:stCondLst>
                      <p:childTnLst>
                        <p:par>
                          <p:cTn id="77" fill="hold">
                            <p:stCondLst>
                              <p:cond delay="0"/>
                            </p:stCondLst>
                            <p:childTnLst>
                              <p:par>
                                <p:cTn id="78" presetID="1" presetClass="mediacall" presetSubtype="0" fill="hold" nodeType="clickEffect">
                                  <p:stCondLst>
                                    <p:cond delay="0"/>
                                  </p:stCondLst>
                                  <p:childTnLst>
                                    <p:cmd type="call" cmd="playFrom(0.0)">
                                      <p:cBhvr>
                                        <p:cTn id="79" dur="20842" fill="hold"/>
                                        <p:tgtEl>
                                          <p:spTgt spid="4"/>
                                        </p:tgtEl>
                                      </p:cBhvr>
                                    </p:cmd>
                                  </p:childTnLst>
                                </p:cTn>
                              </p:par>
                            </p:childTnLst>
                          </p:cTn>
                        </p:par>
                      </p:childTnLst>
                    </p:cTn>
                  </p:par>
                </p:childTnLst>
              </p:cTn>
              <p:nextCondLst>
                <p:cond evt="onClick" delay="0">
                  <p:tgtEl>
                    <p:spTgt spid="4"/>
                  </p:tgtEl>
                </p:cond>
              </p:nextCondLst>
            </p:seq>
            <p:audio>
              <p:cMediaNode>
                <p:cTn id="8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A4 Urejanje rezultatov</a:t>
            </a:r>
            <a:endParaRPr lang="sl-SI" b="1" dirty="0"/>
          </a:p>
        </p:txBody>
      </p:sp>
      <p:sp>
        <p:nvSpPr>
          <p:cNvPr id="3" name="Content Placeholder 2"/>
          <p:cNvSpPr>
            <a:spLocks noGrp="1"/>
          </p:cNvSpPr>
          <p:nvPr>
            <p:ph sz="quarter" idx="1"/>
          </p:nvPr>
        </p:nvSpPr>
        <p:spPr/>
        <p:txBody>
          <a:bodyPr>
            <a:normAutofit/>
          </a:bodyPr>
          <a:lstStyle/>
          <a:p>
            <a:r>
              <a:rPr lang="sl-SI" sz="2000" dirty="0" smtClean="0"/>
              <a:t>Filtriranje rezultatov:</a:t>
            </a:r>
          </a:p>
          <a:p>
            <a:pPr lvl="1"/>
            <a:r>
              <a:rPr lang="sl-SI" sz="2000" dirty="0" smtClean="0"/>
              <a:t>po atributih diskurzov  (tip, kanal, regija …)</a:t>
            </a:r>
          </a:p>
          <a:p>
            <a:pPr lvl="1"/>
            <a:r>
              <a:rPr lang="sl-SI" sz="2000" dirty="0" smtClean="0"/>
              <a:t>po atributih govorcev (spol, starost, izobrazba …)</a:t>
            </a:r>
          </a:p>
          <a:p>
            <a:pPr lvl="1"/>
            <a:endParaRPr lang="sl-SI" sz="2000" dirty="0" smtClean="0"/>
          </a:p>
          <a:p>
            <a:r>
              <a:rPr lang="sl-SI" sz="2000" dirty="0" smtClean="0"/>
              <a:t>Statistika in druga opravila iz pisnega korpusa</a:t>
            </a:r>
            <a:endParaRPr lang="sl-SI"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Zasnova konkordančnika GOS</a:t>
            </a:r>
            <a:endParaRPr lang="sl-SI" b="1" dirty="0"/>
          </a:p>
        </p:txBody>
      </p:sp>
      <p:graphicFrame>
        <p:nvGraphicFramePr>
          <p:cNvPr id="4" name="Content Placeholder 3"/>
          <p:cNvGraphicFramePr>
            <a:graphicFrameLocks noGrp="1"/>
          </p:cNvGraphicFramePr>
          <p:nvPr>
            <p:ph sz="quarter" idx="1"/>
          </p:nvPr>
        </p:nvGraphicFramePr>
        <p:xfrm>
          <a:off x="301625" y="1527175"/>
          <a:ext cx="8504240" cy="502920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r>
                        <a:rPr lang="sl-SI" dirty="0" smtClean="0"/>
                        <a:t>1 ISKALNI TIPI</a:t>
                      </a:r>
                      <a:endParaRPr lang="sl-SI" dirty="0"/>
                    </a:p>
                  </a:txBody>
                  <a:tcPr/>
                </a:tc>
                <a:tc>
                  <a:txBody>
                    <a:bodyPr/>
                    <a:lstStyle/>
                    <a:p>
                      <a:r>
                        <a:rPr lang="sl-SI" dirty="0" smtClean="0"/>
                        <a:t>2 ISKALNE OPERACIJE</a:t>
                      </a:r>
                      <a:endParaRPr lang="sl-SI" dirty="0"/>
                    </a:p>
                  </a:txBody>
                  <a:tcPr/>
                </a:tc>
                <a:tc>
                  <a:txBody>
                    <a:bodyPr/>
                    <a:lstStyle/>
                    <a:p>
                      <a:r>
                        <a:rPr lang="sl-SI" dirty="0" smtClean="0"/>
                        <a:t>3 PRIKAZ REZULTATOV</a:t>
                      </a:r>
                      <a:endParaRPr lang="sl-SI" dirty="0"/>
                    </a:p>
                  </a:txBody>
                  <a:tcPr/>
                </a:tc>
                <a:tc>
                  <a:txBody>
                    <a:bodyPr/>
                    <a:lstStyle/>
                    <a:p>
                      <a:r>
                        <a:rPr lang="sl-SI" dirty="0" smtClean="0"/>
                        <a:t>4 UREJANJE REZULTATOV</a:t>
                      </a:r>
                      <a:endParaRPr lang="sl-SI" dirty="0"/>
                    </a:p>
                  </a:txBody>
                  <a:tcPr/>
                </a:tc>
              </a:tr>
              <a:tr h="370840">
                <a:tc>
                  <a:txBody>
                    <a:bodyPr/>
                    <a:lstStyle/>
                    <a:p>
                      <a:r>
                        <a:rPr lang="sl-SI" b="0" dirty="0" smtClean="0"/>
                        <a:t>A OSNOVNO ISKANJE</a:t>
                      </a:r>
                      <a:endParaRPr lang="sl-SI" b="0" dirty="0"/>
                    </a:p>
                  </a:txBody>
                  <a:tcPr/>
                </a:tc>
                <a:tc>
                  <a:txBody>
                    <a:bodyPr/>
                    <a:lstStyle/>
                    <a:p>
                      <a:r>
                        <a:rPr lang="sl-SI" b="0" dirty="0" smtClean="0"/>
                        <a:t>Iskanje besede, z nadomestnimi znaki, po kanalih (lema), po frazah, po bližini …</a:t>
                      </a:r>
                      <a:endParaRPr lang="sl-SI" b="0" dirty="0"/>
                    </a:p>
                  </a:txBody>
                  <a:tcPr/>
                </a:tc>
                <a:tc>
                  <a:txBody>
                    <a:bodyPr/>
                    <a:lstStyle/>
                    <a:p>
                      <a:r>
                        <a:rPr lang="sl-SI" b="0" dirty="0" smtClean="0"/>
                        <a:t>Konkordančni niz, po izbiri še:</a:t>
                      </a:r>
                    </a:p>
                    <a:p>
                      <a:pPr>
                        <a:buFontTx/>
                        <a:buChar char="-"/>
                      </a:pPr>
                      <a:r>
                        <a:rPr lang="sl-SI" b="0" baseline="0" dirty="0" smtClean="0"/>
                        <a:t>Zvok</a:t>
                      </a:r>
                    </a:p>
                    <a:p>
                      <a:pPr>
                        <a:buFontTx/>
                        <a:buChar char="-"/>
                      </a:pPr>
                      <a:r>
                        <a:rPr lang="sl-SI" b="0" baseline="0" dirty="0" smtClean="0"/>
                        <a:t>Razširjeni odstavek</a:t>
                      </a:r>
                    </a:p>
                    <a:p>
                      <a:pPr>
                        <a:buFontTx/>
                        <a:buChar char="-"/>
                      </a:pPr>
                      <a:r>
                        <a:rPr lang="sl-SI" b="0" baseline="0" dirty="0" smtClean="0"/>
                        <a:t>Vir</a:t>
                      </a:r>
                    </a:p>
                    <a:p>
                      <a:pPr>
                        <a:buFontTx/>
                        <a:buChar char="-"/>
                      </a:pPr>
                      <a:r>
                        <a:rPr lang="sl-SI" b="0" baseline="0" dirty="0" smtClean="0"/>
                        <a:t>Opis govorca</a:t>
                      </a:r>
                    </a:p>
                    <a:p>
                      <a:pPr>
                        <a:buFontTx/>
                        <a:buChar char="-"/>
                      </a:pPr>
                      <a:r>
                        <a:rPr lang="sl-SI" b="0" baseline="0" dirty="0" smtClean="0"/>
                        <a:t>Opis diskurza…</a:t>
                      </a:r>
                      <a:endParaRPr lang="sl-SI" b="0" dirty="0"/>
                    </a:p>
                  </a:txBody>
                  <a:tcPr/>
                </a:tc>
                <a:tc>
                  <a:txBody>
                    <a:bodyPr/>
                    <a:lstStyle/>
                    <a:p>
                      <a:r>
                        <a:rPr lang="sl-SI" b="0" dirty="0" smtClean="0"/>
                        <a:t>Statistika, urejanje,</a:t>
                      </a:r>
                      <a:r>
                        <a:rPr lang="sl-SI" b="0" baseline="0" dirty="0" smtClean="0"/>
                        <a:t> sito, vzorec …</a:t>
                      </a:r>
                      <a:endParaRPr lang="sl-SI" b="0" dirty="0"/>
                    </a:p>
                  </a:txBody>
                  <a:tcPr/>
                </a:tc>
              </a:tr>
              <a:tr h="370840">
                <a:tc>
                  <a:txBody>
                    <a:bodyPr/>
                    <a:lstStyle/>
                    <a:p>
                      <a:r>
                        <a:rPr lang="sl-SI" b="1" dirty="0" smtClean="0"/>
                        <a:t>B RAZŠIRJENO/</a:t>
                      </a:r>
                    </a:p>
                    <a:p>
                      <a:r>
                        <a:rPr lang="sl-SI" b="1" dirty="0" smtClean="0"/>
                        <a:t>PODKORPUSNO ISKANJE</a:t>
                      </a:r>
                      <a:endParaRPr lang="sl-SI" b="1" dirty="0"/>
                    </a:p>
                  </a:txBody>
                  <a:tcPr/>
                </a:tc>
                <a:tc>
                  <a:txBody>
                    <a:bodyPr/>
                    <a:lstStyle/>
                    <a:p>
                      <a:r>
                        <a:rPr lang="sl-SI" b="1" dirty="0" smtClean="0"/>
                        <a:t>enako</a:t>
                      </a:r>
                      <a:endParaRPr lang="sl-SI" b="1" dirty="0"/>
                    </a:p>
                  </a:txBody>
                  <a:tcPr/>
                </a:tc>
                <a:tc>
                  <a:txBody>
                    <a:bodyPr/>
                    <a:lstStyle/>
                    <a:p>
                      <a:r>
                        <a:rPr lang="sl-SI" b="1" dirty="0" smtClean="0"/>
                        <a:t>enako</a:t>
                      </a:r>
                      <a:endParaRPr lang="sl-SI" b="1" dirty="0"/>
                    </a:p>
                  </a:txBody>
                  <a:tcPr/>
                </a:tc>
                <a:tc>
                  <a:txBody>
                    <a:bodyPr/>
                    <a:lstStyle/>
                    <a:p>
                      <a:r>
                        <a:rPr lang="sl-SI" b="1" dirty="0" smtClean="0"/>
                        <a:t>enako</a:t>
                      </a:r>
                      <a:endParaRPr lang="sl-SI" b="1" dirty="0"/>
                    </a:p>
                  </a:txBody>
                  <a:tcPr/>
                </a:tc>
              </a:tr>
              <a:tr h="370840">
                <a:tc>
                  <a:txBody>
                    <a:bodyPr/>
                    <a:lstStyle/>
                    <a:p>
                      <a:r>
                        <a:rPr lang="sl-SI" dirty="0" smtClean="0"/>
                        <a:t>C IZBOR IN SHRANJEVANJE TRANSKRIPCIJ</a:t>
                      </a:r>
                      <a:endParaRPr lang="sl-SI" dirty="0"/>
                    </a:p>
                  </a:txBody>
                  <a:tcPr/>
                </a:tc>
                <a:tc>
                  <a:txBody>
                    <a:bodyPr/>
                    <a:lstStyle/>
                    <a:p>
                      <a:r>
                        <a:rPr lang="sl-SI" dirty="0" smtClean="0"/>
                        <a:t>-</a:t>
                      </a:r>
                      <a:endParaRPr lang="sl-SI" dirty="0"/>
                    </a:p>
                  </a:txBody>
                  <a:tcPr/>
                </a:tc>
                <a:tc>
                  <a:txBody>
                    <a:bodyPr/>
                    <a:lstStyle/>
                    <a:p>
                      <a:r>
                        <a:rPr lang="sl-SI" dirty="0" smtClean="0"/>
                        <a:t>Txt datoteke za shranjevanje</a:t>
                      </a:r>
                      <a:endParaRPr lang="sl-SI" dirty="0"/>
                    </a:p>
                  </a:txBody>
                  <a:tcPr/>
                </a:tc>
                <a:tc>
                  <a:txBody>
                    <a:bodyPr/>
                    <a:lstStyle/>
                    <a:p>
                      <a:r>
                        <a:rPr lang="sl-SI" dirty="0" smtClean="0"/>
                        <a:t>Po</a:t>
                      </a:r>
                      <a:r>
                        <a:rPr lang="sl-SI" baseline="0" dirty="0" smtClean="0"/>
                        <a:t> želji na svojem računalniku</a:t>
                      </a:r>
                      <a:endParaRPr lang="sl-SI"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B1 Podkorpusno iskanje</a:t>
            </a:r>
            <a:endParaRPr lang="sl-SI" b="1" dirty="0"/>
          </a:p>
        </p:txBody>
      </p:sp>
      <p:sp>
        <p:nvSpPr>
          <p:cNvPr id="3" name="Content Placeholder 2"/>
          <p:cNvSpPr>
            <a:spLocks noGrp="1"/>
          </p:cNvSpPr>
          <p:nvPr>
            <p:ph sz="quarter" idx="1"/>
          </p:nvPr>
        </p:nvSpPr>
        <p:spPr/>
        <p:txBody>
          <a:bodyPr>
            <a:normAutofit fontScale="92500"/>
          </a:bodyPr>
          <a:lstStyle/>
          <a:p>
            <a:pPr marL="514350" indent="-514350"/>
            <a:r>
              <a:rPr lang="sl-SI" sz="2200" dirty="0" smtClean="0"/>
              <a:t>Možnost izbire znotraj gradiva glede na:</a:t>
            </a:r>
          </a:p>
          <a:p>
            <a:pPr marL="788670" lvl="1" indent="-514350"/>
            <a:r>
              <a:rPr lang="sl-SI" dirty="0" smtClean="0"/>
              <a:t>Nivo zapisa:</a:t>
            </a:r>
          </a:p>
          <a:p>
            <a:pPr marL="1062990" lvl="2" indent="-514350"/>
            <a:r>
              <a:rPr lang="sl-SI" dirty="0" smtClean="0"/>
              <a:t>pogovorni zapis (</a:t>
            </a:r>
            <a:r>
              <a:rPr lang="it-IT" i="1" dirty="0" smtClean="0">
                <a:solidFill>
                  <a:schemeClr val="tx2"/>
                </a:solidFill>
              </a:rPr>
              <a:t>in v tisti pal uri v trej četart uri puol sn še vejdal </a:t>
            </a:r>
            <a:r>
              <a:rPr lang="sl-SI" i="1" dirty="0" smtClean="0">
                <a:solidFill>
                  <a:schemeClr val="tx2"/>
                </a:solidFill>
              </a:rPr>
              <a:t>d</a:t>
            </a:r>
            <a:r>
              <a:rPr lang="it-IT" i="1" dirty="0" smtClean="0">
                <a:solidFill>
                  <a:schemeClr val="tx2"/>
                </a:solidFill>
              </a:rPr>
              <a:t>e sta celo dvo nejsta</a:t>
            </a:r>
            <a:r>
              <a:rPr lang="sl-SI" i="1" dirty="0" smtClean="0">
                <a:solidFill>
                  <a:schemeClr val="tx2"/>
                </a:solidFill>
              </a:rPr>
              <a:t> poštrejhala za pav tutele</a:t>
            </a:r>
            <a:r>
              <a:rPr lang="sl-SI" dirty="0" smtClean="0">
                <a:solidFill>
                  <a:schemeClr val="tx2"/>
                </a:solidFill>
              </a:rPr>
              <a:t> </a:t>
            </a:r>
            <a:r>
              <a:rPr lang="sl-SI" dirty="0" smtClean="0"/>
              <a:t>…)</a:t>
            </a:r>
          </a:p>
          <a:p>
            <a:pPr marL="1062990" lvl="2" indent="-514350"/>
            <a:r>
              <a:rPr lang="sl-SI" dirty="0" smtClean="0"/>
              <a:t>knjižni zapis (</a:t>
            </a:r>
            <a:r>
              <a:rPr lang="it-IT" i="1" dirty="0" smtClean="0">
                <a:solidFill>
                  <a:schemeClr val="tx2"/>
                </a:solidFill>
              </a:rPr>
              <a:t>in v tisti p</a:t>
            </a:r>
            <a:r>
              <a:rPr lang="sl-SI" i="1" dirty="0" smtClean="0">
                <a:solidFill>
                  <a:schemeClr val="tx2"/>
                </a:solidFill>
              </a:rPr>
              <a:t>o</a:t>
            </a:r>
            <a:r>
              <a:rPr lang="it-IT" i="1" dirty="0" smtClean="0">
                <a:solidFill>
                  <a:schemeClr val="tx2"/>
                </a:solidFill>
              </a:rPr>
              <a:t>l uri v tr</a:t>
            </a:r>
            <a:r>
              <a:rPr lang="sl-SI" i="1" dirty="0" smtClean="0">
                <a:solidFill>
                  <a:schemeClr val="tx2"/>
                </a:solidFill>
              </a:rPr>
              <a:t>i</a:t>
            </a:r>
            <a:r>
              <a:rPr lang="it-IT" i="1" dirty="0" smtClean="0">
                <a:solidFill>
                  <a:schemeClr val="tx2"/>
                </a:solidFill>
              </a:rPr>
              <a:t> četrt uri pol s</a:t>
            </a:r>
            <a:r>
              <a:rPr lang="sl-SI" i="1" dirty="0" smtClean="0">
                <a:solidFill>
                  <a:schemeClr val="tx2"/>
                </a:solidFill>
              </a:rPr>
              <a:t>em</a:t>
            </a:r>
            <a:r>
              <a:rPr lang="it-IT" i="1" dirty="0" smtClean="0">
                <a:solidFill>
                  <a:schemeClr val="tx2"/>
                </a:solidFill>
              </a:rPr>
              <a:t> še v</a:t>
            </a:r>
            <a:r>
              <a:rPr lang="sl-SI" i="1" dirty="0" smtClean="0">
                <a:solidFill>
                  <a:schemeClr val="tx2"/>
                </a:solidFill>
              </a:rPr>
              <a:t>i</a:t>
            </a:r>
            <a:r>
              <a:rPr lang="it-IT" i="1" dirty="0" smtClean="0">
                <a:solidFill>
                  <a:schemeClr val="tx2"/>
                </a:solidFill>
              </a:rPr>
              <a:t>d</a:t>
            </a:r>
            <a:r>
              <a:rPr lang="sl-SI" i="1" dirty="0" smtClean="0">
                <a:solidFill>
                  <a:schemeClr val="tx2"/>
                </a:solidFill>
              </a:rPr>
              <a:t>e</a:t>
            </a:r>
            <a:r>
              <a:rPr lang="it-IT" i="1" dirty="0" smtClean="0">
                <a:solidFill>
                  <a:schemeClr val="tx2"/>
                </a:solidFill>
              </a:rPr>
              <a:t>l </a:t>
            </a:r>
            <a:r>
              <a:rPr lang="sl-SI" i="1" dirty="0" smtClean="0">
                <a:solidFill>
                  <a:schemeClr val="tx2"/>
                </a:solidFill>
              </a:rPr>
              <a:t>da</a:t>
            </a:r>
            <a:r>
              <a:rPr lang="it-IT" i="1" dirty="0" smtClean="0">
                <a:solidFill>
                  <a:schemeClr val="tx2"/>
                </a:solidFill>
              </a:rPr>
              <a:t> sta celo dv</a:t>
            </a:r>
            <a:r>
              <a:rPr lang="sl-SI" i="1" dirty="0" smtClean="0">
                <a:solidFill>
                  <a:schemeClr val="tx2"/>
                </a:solidFill>
              </a:rPr>
              <a:t>a</a:t>
            </a:r>
            <a:r>
              <a:rPr lang="it-IT" i="1" dirty="0" smtClean="0">
                <a:solidFill>
                  <a:schemeClr val="tx2"/>
                </a:solidFill>
              </a:rPr>
              <a:t> n</a:t>
            </a:r>
            <a:r>
              <a:rPr lang="sl-SI" i="1" dirty="0" smtClean="0">
                <a:solidFill>
                  <a:schemeClr val="tx2"/>
                </a:solidFill>
              </a:rPr>
              <a:t>i</a:t>
            </a:r>
            <a:r>
              <a:rPr lang="it-IT" i="1" dirty="0" smtClean="0">
                <a:solidFill>
                  <a:schemeClr val="tx2"/>
                </a:solidFill>
              </a:rPr>
              <a:t>sta</a:t>
            </a:r>
            <a:r>
              <a:rPr lang="sl-SI" i="1" dirty="0" smtClean="0">
                <a:solidFill>
                  <a:schemeClr val="tx2"/>
                </a:solidFill>
              </a:rPr>
              <a:t> poštrihala za pol totele</a:t>
            </a:r>
            <a:r>
              <a:rPr lang="sl-SI" dirty="0" smtClean="0"/>
              <a:t>)</a:t>
            </a:r>
          </a:p>
          <a:p>
            <a:pPr marL="788670" lvl="1" indent="-514350"/>
            <a:r>
              <a:rPr lang="sl-SI" dirty="0" smtClean="0"/>
              <a:t>Oznake diskurza:</a:t>
            </a:r>
          </a:p>
          <a:p>
            <a:pPr marL="1062990" lvl="2" indent="-514350"/>
            <a:r>
              <a:rPr lang="sl-SI" dirty="0" smtClean="0"/>
              <a:t>tip diskurza: </a:t>
            </a:r>
            <a:r>
              <a:rPr lang="sl-SI" dirty="0" smtClean="0">
                <a:solidFill>
                  <a:schemeClr val="tx2"/>
                </a:solidFill>
              </a:rPr>
              <a:t>JI, JR, NN, NZ</a:t>
            </a:r>
          </a:p>
          <a:p>
            <a:pPr marL="1062990" lvl="2" indent="-514350"/>
            <a:r>
              <a:rPr lang="sl-SI" dirty="0" smtClean="0"/>
              <a:t>kanal: </a:t>
            </a:r>
            <a:r>
              <a:rPr lang="sl-SI" dirty="0" smtClean="0">
                <a:solidFill>
                  <a:schemeClr val="tx2"/>
                </a:solidFill>
              </a:rPr>
              <a:t>radio, tv, telefon, osebni stik</a:t>
            </a:r>
          </a:p>
          <a:p>
            <a:pPr marL="1062990" lvl="2" indent="-514350"/>
            <a:r>
              <a:rPr lang="sl-SI" dirty="0" smtClean="0"/>
              <a:t>vrsta situacije: </a:t>
            </a:r>
            <a:r>
              <a:rPr lang="sl-SI" dirty="0" smtClean="0">
                <a:solidFill>
                  <a:schemeClr val="tx2"/>
                </a:solidFill>
              </a:rPr>
              <a:t>OŠ, SŠ, predavanje, družina, prijatelji…</a:t>
            </a:r>
          </a:p>
          <a:p>
            <a:pPr marL="1062990" lvl="2" indent="-514350"/>
            <a:r>
              <a:rPr lang="sl-SI" dirty="0" smtClean="0"/>
              <a:t>regija:  </a:t>
            </a:r>
            <a:r>
              <a:rPr lang="sl-SI" dirty="0" smtClean="0">
                <a:solidFill>
                  <a:schemeClr val="tx2"/>
                </a:solidFill>
              </a:rPr>
              <a:t>MB, LJ, MS, CE, SG, KK, PO, NM, KP, GO, Italija, Avstrija</a:t>
            </a:r>
            <a:r>
              <a:rPr lang="sl-SI" dirty="0" smtClean="0"/>
              <a:t>…</a:t>
            </a:r>
          </a:p>
          <a:p>
            <a:pPr marL="1062990" lvl="2" indent="-514350"/>
            <a:r>
              <a:rPr lang="sl-SI" dirty="0" smtClean="0"/>
              <a:t>število udeležencev</a:t>
            </a:r>
          </a:p>
          <a:p>
            <a:pPr marL="1062990" lvl="2" indent="-514350"/>
            <a:r>
              <a:rPr lang="sl-SI" dirty="0" smtClean="0"/>
              <a:t>tudi kraj (ob registraciji)</a:t>
            </a:r>
          </a:p>
          <a:p>
            <a:pPr marL="788670" lvl="1" indent="-514350">
              <a:buFont typeface="+mj-lt"/>
              <a:buAutoNum type="arabicPeriod"/>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B1 Podkorpusno iskanje</a:t>
            </a:r>
            <a:endParaRPr lang="sl-SI" dirty="0"/>
          </a:p>
        </p:txBody>
      </p:sp>
      <p:sp>
        <p:nvSpPr>
          <p:cNvPr id="3" name="Content Placeholder 2"/>
          <p:cNvSpPr>
            <a:spLocks noGrp="1"/>
          </p:cNvSpPr>
          <p:nvPr>
            <p:ph sz="quarter" idx="1"/>
          </p:nvPr>
        </p:nvSpPr>
        <p:spPr/>
        <p:txBody>
          <a:bodyPr>
            <a:normAutofit/>
          </a:bodyPr>
          <a:lstStyle/>
          <a:p>
            <a:pPr marL="514350" indent="-514350"/>
            <a:r>
              <a:rPr lang="sl-SI" sz="2000" dirty="0" smtClean="0"/>
              <a:t>Možnost izbire znotraj gradiva glede na:</a:t>
            </a:r>
          </a:p>
          <a:p>
            <a:pPr lvl="1"/>
            <a:r>
              <a:rPr lang="sl-SI" sz="2000" dirty="0" smtClean="0"/>
              <a:t>Oznake govorcev:</a:t>
            </a:r>
          </a:p>
          <a:p>
            <a:pPr lvl="2"/>
            <a:r>
              <a:rPr lang="sl-SI" sz="1800" dirty="0" smtClean="0"/>
              <a:t>Spol</a:t>
            </a:r>
          </a:p>
          <a:p>
            <a:pPr lvl="2"/>
            <a:r>
              <a:rPr lang="sl-SI" sz="1800" dirty="0" smtClean="0"/>
              <a:t>Starost: </a:t>
            </a:r>
            <a:r>
              <a:rPr lang="sl-SI" sz="1800" dirty="0" smtClean="0">
                <a:solidFill>
                  <a:schemeClr val="tx2"/>
                </a:solidFill>
              </a:rPr>
              <a:t>do 10, 10 do 14, 15 do 18, 19 do 24, 25 do 34, 35 do 59, nad 60, nedolocno</a:t>
            </a:r>
            <a:r>
              <a:rPr lang="sl-SI" sz="1800" dirty="0" smtClean="0"/>
              <a:t> </a:t>
            </a:r>
          </a:p>
          <a:p>
            <a:pPr lvl="2"/>
            <a:r>
              <a:rPr lang="sl-SI" sz="1800" dirty="0" smtClean="0"/>
              <a:t>Izobrazba: </a:t>
            </a:r>
            <a:r>
              <a:rPr lang="sl-SI" sz="1800" dirty="0" smtClean="0">
                <a:solidFill>
                  <a:schemeClr val="tx2"/>
                </a:solidFill>
              </a:rPr>
              <a:t>OS ali manj, srednja sola,visja ali visoka sola, fakulteta ali vec, nedolocno</a:t>
            </a:r>
            <a:r>
              <a:rPr lang="sl-SI" sz="1800" dirty="0" smtClean="0"/>
              <a:t> </a:t>
            </a:r>
          </a:p>
          <a:p>
            <a:pPr lvl="2"/>
            <a:r>
              <a:rPr lang="sl-SI" sz="1800" dirty="0" smtClean="0"/>
              <a:t>Regija: </a:t>
            </a:r>
          </a:p>
          <a:p>
            <a:pPr lvl="3"/>
            <a:r>
              <a:rPr lang="sl-SI" sz="1800" dirty="0" smtClean="0"/>
              <a:t>Regija 1: MB, MS, SG, CE, LJ, KR, NM, KK, GO, PO, KP, Italija, Avstrija, Madzarska, tujina, nedolocno </a:t>
            </a:r>
          </a:p>
          <a:p>
            <a:pPr lvl="3"/>
            <a:r>
              <a:rPr lang="sl-SI" sz="1800" dirty="0" smtClean="0"/>
              <a:t>Regija 2: enako</a:t>
            </a:r>
          </a:p>
          <a:p>
            <a:pPr lvl="3"/>
            <a:r>
              <a:rPr lang="sl-SI" sz="1800" dirty="0" smtClean="0"/>
              <a:t>Regija 3: enako</a:t>
            </a:r>
          </a:p>
          <a:p>
            <a:pPr lvl="2"/>
            <a:r>
              <a:rPr lang="sl-SI" sz="1800" dirty="0" smtClean="0"/>
              <a:t>Prvi jezik:</a:t>
            </a:r>
            <a:r>
              <a:rPr lang="sl-SI" sz="1800" dirty="0" smtClean="0">
                <a:solidFill>
                  <a:schemeClr val="tx2"/>
                </a:solidFill>
              </a:rPr>
              <a:t> slovenscina, anglescina, nemscina, italijanscina itd.</a:t>
            </a:r>
            <a:endParaRPr lang="sl-SI"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B2, B3, B4 Podkorpusno iskanje</a:t>
            </a:r>
            <a:endParaRPr lang="sl-SI"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endParaRPr lang="sl-SI" sz="2000" dirty="0" smtClean="0"/>
          </a:p>
          <a:p>
            <a:pPr marL="514350" indent="-514350">
              <a:buFont typeface="+mj-lt"/>
              <a:buAutoNum type="arabicPeriod"/>
            </a:pPr>
            <a:r>
              <a:rPr lang="sl-SI" sz="2000" dirty="0" smtClean="0"/>
              <a:t>B2 Iskalne operacije: enako kot osnovno iskanje</a:t>
            </a:r>
          </a:p>
          <a:p>
            <a:pPr marL="514350" indent="-514350">
              <a:buFont typeface="+mj-lt"/>
              <a:buAutoNum type="arabicPeriod"/>
            </a:pPr>
            <a:r>
              <a:rPr lang="sl-SI" sz="2000" dirty="0" smtClean="0"/>
              <a:t>B3 Prikaz rezultatov: enako kot osnovno iskanje</a:t>
            </a:r>
          </a:p>
          <a:p>
            <a:pPr marL="514350" indent="-514350">
              <a:buFont typeface="+mj-lt"/>
              <a:buAutoNum type="arabicPeriod"/>
            </a:pPr>
            <a:r>
              <a:rPr lang="sl-SI" sz="2000" dirty="0" smtClean="0"/>
              <a:t>B4 Urejanje rezultatov: enako kot osnovno iskanje</a:t>
            </a:r>
            <a:endParaRPr lang="sl-SI"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sl-SI" sz="2000" dirty="0" smtClean="0"/>
              <a:t>Omogočiti spletni dostop in iskanje po nacionalnem govornem korpusu slovenščine najrazličnejšim zainteresiranim uporabnikom:</a:t>
            </a:r>
          </a:p>
          <a:p>
            <a:pPr lvl="1"/>
            <a:r>
              <a:rPr lang="sl-SI" sz="1800" dirty="0" smtClean="0"/>
              <a:t>zbirka dostopna širši javnosti in bo omogočala sodobnikom vpogled v trenutno stanje jezikovne podobe slovenskega jezika, kakršen doslej ni bil mogoč,</a:t>
            </a:r>
          </a:p>
          <a:p>
            <a:pPr lvl="1"/>
            <a:r>
              <a:rPr lang="sl-SI" sz="1800" dirty="0" smtClean="0"/>
              <a:t>s skrbnim hranjenjem in dostopnostjo korpusa tudi za prihodnje generacije pa predstavlja tudi dragocen kulturni dokument za naše zanamce.</a:t>
            </a:r>
          </a:p>
          <a:p>
            <a:r>
              <a:rPr lang="sl-SI" sz="2000" dirty="0" smtClean="0"/>
              <a:t>Eden od korakov v okviru dolgoročne strategije razvoja, gradnje, vzdrževanja in nenehnega posodabljanja temeljne sodobne jezikoslovne infrastrukture za slovenski jezik in nadgrajuje del rezultatov predhodno začetega projekta Sporazumevanje v slovenskem jeziku.</a:t>
            </a:r>
          </a:p>
          <a:p>
            <a:endParaRPr lang="sl-SI" sz="1900" dirty="0" smtClean="0"/>
          </a:p>
          <a:p>
            <a:pPr lvl="1"/>
            <a:endParaRPr lang="sl-SI" dirty="0"/>
          </a:p>
        </p:txBody>
      </p:sp>
      <p:sp>
        <p:nvSpPr>
          <p:cNvPr id="2" name="Title 1"/>
          <p:cNvSpPr>
            <a:spLocks noGrp="1"/>
          </p:cNvSpPr>
          <p:nvPr>
            <p:ph type="title"/>
          </p:nvPr>
        </p:nvSpPr>
        <p:spPr/>
        <p:txBody>
          <a:bodyPr/>
          <a:lstStyle/>
          <a:p>
            <a:r>
              <a:rPr lang="sl-SI" b="1" dirty="0" smtClean="0"/>
              <a:t>Namen konkordančnika GOS</a:t>
            </a:r>
            <a:endParaRPr lang="sl-SI"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Zasnova konkordančnika GOS</a:t>
            </a:r>
            <a:endParaRPr lang="sl-SI" b="1" dirty="0"/>
          </a:p>
        </p:txBody>
      </p:sp>
      <p:graphicFrame>
        <p:nvGraphicFramePr>
          <p:cNvPr id="4" name="Content Placeholder 3"/>
          <p:cNvGraphicFramePr>
            <a:graphicFrameLocks noGrp="1"/>
          </p:cNvGraphicFramePr>
          <p:nvPr>
            <p:ph sz="quarter" idx="1"/>
          </p:nvPr>
        </p:nvGraphicFramePr>
        <p:xfrm>
          <a:off x="301625" y="1527175"/>
          <a:ext cx="8504240" cy="475488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r>
                        <a:rPr lang="sl-SI" dirty="0" smtClean="0"/>
                        <a:t>1 ISKALNI TIPI</a:t>
                      </a:r>
                      <a:endParaRPr lang="sl-SI" dirty="0"/>
                    </a:p>
                  </a:txBody>
                  <a:tcPr/>
                </a:tc>
                <a:tc>
                  <a:txBody>
                    <a:bodyPr/>
                    <a:lstStyle/>
                    <a:p>
                      <a:r>
                        <a:rPr lang="sl-SI" dirty="0" smtClean="0"/>
                        <a:t>2 ISKALNE OPERACIJE</a:t>
                      </a:r>
                      <a:endParaRPr lang="sl-SI" dirty="0"/>
                    </a:p>
                  </a:txBody>
                  <a:tcPr/>
                </a:tc>
                <a:tc>
                  <a:txBody>
                    <a:bodyPr/>
                    <a:lstStyle/>
                    <a:p>
                      <a:r>
                        <a:rPr lang="sl-SI" dirty="0" smtClean="0"/>
                        <a:t>3 PRIKAZ REZULTATOV</a:t>
                      </a:r>
                      <a:endParaRPr lang="sl-SI" dirty="0"/>
                    </a:p>
                  </a:txBody>
                  <a:tcPr/>
                </a:tc>
                <a:tc>
                  <a:txBody>
                    <a:bodyPr/>
                    <a:lstStyle/>
                    <a:p>
                      <a:r>
                        <a:rPr lang="sl-SI" dirty="0" smtClean="0"/>
                        <a:t>4 UREJANJE REZULTATOV</a:t>
                      </a:r>
                      <a:endParaRPr lang="sl-SI" dirty="0"/>
                    </a:p>
                  </a:txBody>
                  <a:tcPr/>
                </a:tc>
              </a:tr>
              <a:tr h="370840">
                <a:tc>
                  <a:txBody>
                    <a:bodyPr/>
                    <a:lstStyle/>
                    <a:p>
                      <a:r>
                        <a:rPr lang="sl-SI" b="0" dirty="0" smtClean="0"/>
                        <a:t>A OSNOVNO ISKANJE</a:t>
                      </a:r>
                      <a:endParaRPr lang="sl-SI" b="0" dirty="0"/>
                    </a:p>
                  </a:txBody>
                  <a:tcPr/>
                </a:tc>
                <a:tc>
                  <a:txBody>
                    <a:bodyPr/>
                    <a:lstStyle/>
                    <a:p>
                      <a:r>
                        <a:rPr lang="sl-SI" b="0" dirty="0" smtClean="0"/>
                        <a:t>Iskanje besede, z nadomestnimi znaki, po kanalih (lema), po frazah, po bližini …</a:t>
                      </a:r>
                      <a:endParaRPr lang="sl-SI" b="0" dirty="0"/>
                    </a:p>
                  </a:txBody>
                  <a:tcPr/>
                </a:tc>
                <a:tc>
                  <a:txBody>
                    <a:bodyPr/>
                    <a:lstStyle/>
                    <a:p>
                      <a:r>
                        <a:rPr lang="sl-SI" b="0" dirty="0" smtClean="0"/>
                        <a:t>Konkordančni niz, po izbiri še:</a:t>
                      </a:r>
                    </a:p>
                    <a:p>
                      <a:pPr>
                        <a:buFontTx/>
                        <a:buChar char="-"/>
                      </a:pPr>
                      <a:r>
                        <a:rPr lang="sl-SI" b="0" baseline="0" dirty="0" smtClean="0"/>
                        <a:t>Zvok</a:t>
                      </a:r>
                    </a:p>
                    <a:p>
                      <a:pPr>
                        <a:buFontTx/>
                        <a:buChar char="-"/>
                      </a:pPr>
                      <a:r>
                        <a:rPr lang="sl-SI" b="0" baseline="0" dirty="0" smtClean="0"/>
                        <a:t>Razširjeni odstavek</a:t>
                      </a:r>
                    </a:p>
                    <a:p>
                      <a:pPr>
                        <a:buFontTx/>
                        <a:buChar char="-"/>
                      </a:pPr>
                      <a:r>
                        <a:rPr lang="sl-SI" b="0" baseline="0" dirty="0" smtClean="0"/>
                        <a:t>Vir</a:t>
                      </a:r>
                    </a:p>
                    <a:p>
                      <a:pPr>
                        <a:buFontTx/>
                        <a:buChar char="-"/>
                      </a:pPr>
                      <a:r>
                        <a:rPr lang="sl-SI" b="0" baseline="0" dirty="0" smtClean="0"/>
                        <a:t>Opis govorca</a:t>
                      </a:r>
                    </a:p>
                    <a:p>
                      <a:pPr>
                        <a:buFontTx/>
                        <a:buChar char="-"/>
                      </a:pPr>
                      <a:r>
                        <a:rPr lang="sl-SI" b="0" baseline="0" dirty="0" smtClean="0"/>
                        <a:t>Opis diskurza…</a:t>
                      </a:r>
                      <a:endParaRPr lang="sl-SI" b="0" dirty="0"/>
                    </a:p>
                  </a:txBody>
                  <a:tcPr/>
                </a:tc>
                <a:tc>
                  <a:txBody>
                    <a:bodyPr/>
                    <a:lstStyle/>
                    <a:p>
                      <a:r>
                        <a:rPr lang="sl-SI" b="0" dirty="0" smtClean="0"/>
                        <a:t>Statistika, urejanje,</a:t>
                      </a:r>
                      <a:r>
                        <a:rPr lang="sl-SI" b="0" baseline="0" dirty="0" smtClean="0"/>
                        <a:t> sito, vzorec …</a:t>
                      </a:r>
                      <a:endParaRPr lang="sl-SI" b="0" dirty="0"/>
                    </a:p>
                  </a:txBody>
                  <a:tcPr/>
                </a:tc>
              </a:tr>
              <a:tr h="370840">
                <a:tc>
                  <a:txBody>
                    <a:bodyPr/>
                    <a:lstStyle/>
                    <a:p>
                      <a:r>
                        <a:rPr lang="sl-SI" b="0" dirty="0" smtClean="0"/>
                        <a:t>B RAZŠIRJENO/</a:t>
                      </a:r>
                    </a:p>
                    <a:p>
                      <a:r>
                        <a:rPr lang="sl-SI" b="0" dirty="0" smtClean="0"/>
                        <a:t>PODKORPUSNO ISKANJE</a:t>
                      </a:r>
                      <a:endParaRPr lang="sl-SI" b="0" dirty="0"/>
                    </a:p>
                  </a:txBody>
                  <a:tcPr/>
                </a:tc>
                <a:tc>
                  <a:txBody>
                    <a:bodyPr/>
                    <a:lstStyle/>
                    <a:p>
                      <a:r>
                        <a:rPr lang="sl-SI" b="0" dirty="0" smtClean="0"/>
                        <a:t>enako</a:t>
                      </a:r>
                      <a:endParaRPr lang="sl-SI" b="0" dirty="0"/>
                    </a:p>
                  </a:txBody>
                  <a:tcPr/>
                </a:tc>
                <a:tc>
                  <a:txBody>
                    <a:bodyPr/>
                    <a:lstStyle/>
                    <a:p>
                      <a:r>
                        <a:rPr lang="sl-SI" b="0" dirty="0" smtClean="0"/>
                        <a:t>enako</a:t>
                      </a:r>
                      <a:endParaRPr lang="sl-SI" b="0" dirty="0"/>
                    </a:p>
                  </a:txBody>
                  <a:tcPr/>
                </a:tc>
                <a:tc>
                  <a:txBody>
                    <a:bodyPr/>
                    <a:lstStyle/>
                    <a:p>
                      <a:r>
                        <a:rPr lang="sl-SI" b="0" dirty="0" smtClean="0"/>
                        <a:t>enako</a:t>
                      </a:r>
                      <a:endParaRPr lang="sl-SI" b="0" dirty="0"/>
                    </a:p>
                  </a:txBody>
                  <a:tcPr/>
                </a:tc>
              </a:tr>
              <a:tr h="370840">
                <a:tc>
                  <a:txBody>
                    <a:bodyPr/>
                    <a:lstStyle/>
                    <a:p>
                      <a:r>
                        <a:rPr lang="sl-SI" b="1" dirty="0" smtClean="0"/>
                        <a:t>C IZBOR IN SHRANJEVAN. TRANSKRIPCIJ</a:t>
                      </a:r>
                      <a:endParaRPr lang="sl-SI" b="1" dirty="0"/>
                    </a:p>
                  </a:txBody>
                  <a:tcPr/>
                </a:tc>
                <a:tc>
                  <a:txBody>
                    <a:bodyPr/>
                    <a:lstStyle/>
                    <a:p>
                      <a:r>
                        <a:rPr lang="sl-SI" b="1" dirty="0" smtClean="0"/>
                        <a:t>-</a:t>
                      </a:r>
                      <a:endParaRPr lang="sl-SI" b="1" dirty="0"/>
                    </a:p>
                  </a:txBody>
                  <a:tcPr/>
                </a:tc>
                <a:tc>
                  <a:txBody>
                    <a:bodyPr/>
                    <a:lstStyle/>
                    <a:p>
                      <a:r>
                        <a:rPr lang="sl-SI" b="1" dirty="0" smtClean="0"/>
                        <a:t>Txt datoteke za shranjevanje</a:t>
                      </a:r>
                      <a:endParaRPr lang="sl-SI" b="1" dirty="0"/>
                    </a:p>
                  </a:txBody>
                  <a:tcPr/>
                </a:tc>
                <a:tc>
                  <a:txBody>
                    <a:bodyPr/>
                    <a:lstStyle/>
                    <a:p>
                      <a:r>
                        <a:rPr lang="sl-SI" b="1" dirty="0" smtClean="0"/>
                        <a:t>Po</a:t>
                      </a:r>
                      <a:r>
                        <a:rPr lang="sl-SI" b="1" baseline="0" dirty="0" smtClean="0"/>
                        <a:t> želji na svojem računalniku</a:t>
                      </a:r>
                      <a:endParaRPr lang="sl-SI"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C Izbor in shranjevanje transkripcij </a:t>
            </a:r>
            <a:endParaRPr lang="sl-SI" b="1" dirty="0"/>
          </a:p>
        </p:txBody>
      </p:sp>
      <p:sp>
        <p:nvSpPr>
          <p:cNvPr id="3" name="Content Placeholder 2"/>
          <p:cNvSpPr>
            <a:spLocks noGrp="1"/>
          </p:cNvSpPr>
          <p:nvPr>
            <p:ph sz="quarter" idx="1"/>
          </p:nvPr>
        </p:nvSpPr>
        <p:spPr>
          <a:xfrm>
            <a:off x="301752" y="1527048"/>
            <a:ext cx="8503920" cy="4973786"/>
          </a:xfrm>
        </p:spPr>
        <p:txBody>
          <a:bodyPr>
            <a:normAutofit fontScale="62500" lnSpcReduction="20000"/>
          </a:bodyPr>
          <a:lstStyle/>
          <a:p>
            <a:r>
              <a:rPr lang="sl-SI" sz="3200" dirty="0" smtClean="0"/>
              <a:t>C1 Možnost izbire znotraj gradiva enako kot pri podkorpusnem iskanju</a:t>
            </a:r>
          </a:p>
          <a:p>
            <a:endParaRPr lang="sl-SI" sz="3200" dirty="0" smtClean="0"/>
          </a:p>
          <a:p>
            <a:r>
              <a:rPr lang="sl-SI" sz="3200" dirty="0" smtClean="0"/>
              <a:t>C3 Uporabnik lahko shrani izbrane transkripcije kot txt datoteke na svoj računalnik</a:t>
            </a:r>
          </a:p>
          <a:p>
            <a:pPr lvl="1">
              <a:buNone/>
            </a:pPr>
            <a:endParaRPr lang="sl-SI" dirty="0" smtClean="0"/>
          </a:p>
          <a:p>
            <a:pPr lvl="1">
              <a:buNone/>
            </a:pPr>
            <a:r>
              <a:rPr lang="sl-SI" dirty="0" smtClean="0"/>
              <a:t>Govorec 1: Cf-star-06564</a:t>
            </a:r>
          </a:p>
          <a:p>
            <a:pPr lvl="1">
              <a:buNone/>
            </a:pPr>
            <a:r>
              <a:rPr lang="sl-SI" dirty="0" smtClean="0"/>
              <a:t>Govorec 2: </a:t>
            </a:r>
            <a:r>
              <a:rPr lang="sl-SI" dirty="0" smtClean="0"/>
              <a:t>If-otro-06565</a:t>
            </a:r>
            <a:endParaRPr lang="sl-SI" dirty="0" smtClean="0"/>
          </a:p>
          <a:p>
            <a:pPr lvl="1">
              <a:buNone/>
            </a:pPr>
            <a:r>
              <a:rPr lang="sl-SI" i="1" dirty="0" smtClean="0">
                <a:solidFill>
                  <a:schemeClr val="tx1"/>
                </a:solidFill>
              </a:rPr>
              <a:t> [Cf-star-06564:] </a:t>
            </a:r>
          </a:p>
          <a:p>
            <a:pPr lvl="1">
              <a:buNone/>
            </a:pPr>
            <a:r>
              <a:rPr lang="sl-SI" i="1" dirty="0" smtClean="0">
                <a:solidFill>
                  <a:schemeClr val="tx1"/>
                </a:solidFill>
              </a:rPr>
              <a:t>	kakšn film s gledala?</a:t>
            </a:r>
          </a:p>
          <a:p>
            <a:pPr lvl="1">
              <a:buNone/>
            </a:pPr>
            <a:r>
              <a:rPr lang="sl-SI" i="1" dirty="0" smtClean="0">
                <a:solidFill>
                  <a:schemeClr val="tx1"/>
                </a:solidFill>
              </a:rPr>
              <a:t> [If-otro-06565:] </a:t>
            </a:r>
          </a:p>
          <a:p>
            <a:pPr lvl="1">
              <a:buNone/>
            </a:pPr>
            <a:r>
              <a:rPr lang="sl-SI" i="1" dirty="0" smtClean="0">
                <a:solidFill>
                  <a:schemeClr val="tx1"/>
                </a:solidFill>
              </a:rPr>
              <a:t>	čak eee čak da se spomnem</a:t>
            </a:r>
          </a:p>
          <a:p>
            <a:pPr lvl="1">
              <a:buNone/>
            </a:pPr>
            <a:r>
              <a:rPr lang="sl-SI" i="1" dirty="0" smtClean="0">
                <a:solidFill>
                  <a:schemeClr val="tx1"/>
                </a:solidFill>
              </a:rPr>
              <a:t> [Cf-star-06564:] </a:t>
            </a:r>
          </a:p>
          <a:p>
            <a:pPr lvl="1">
              <a:buNone/>
            </a:pPr>
            <a:r>
              <a:rPr lang="sl-SI" i="1" dirty="0" smtClean="0">
                <a:solidFill>
                  <a:schemeClr val="tx1"/>
                </a:solidFill>
              </a:rPr>
              <a:t>	kdaj pa?</a:t>
            </a:r>
          </a:p>
          <a:p>
            <a:pPr lvl="1">
              <a:buNone/>
            </a:pPr>
            <a:r>
              <a:rPr lang="sl-SI" i="1" dirty="0" smtClean="0">
                <a:solidFill>
                  <a:schemeClr val="tx1"/>
                </a:solidFill>
              </a:rPr>
              <a:t> [If-otro-06565:] </a:t>
            </a:r>
          </a:p>
          <a:p>
            <a:pPr lvl="1">
              <a:buNone/>
            </a:pPr>
            <a:r>
              <a:rPr lang="sl-SI" i="1" dirty="0" smtClean="0">
                <a:solidFill>
                  <a:schemeClr val="tx1"/>
                </a:solidFill>
              </a:rPr>
              <a:t>	eem ja včer sva drgač gle() aja [smehgo] ko je [ime] naštimvov [smehgo] | ja ta je dora ja </a:t>
            </a:r>
          </a:p>
          <a:p>
            <a:pPr lvl="1">
              <a:buNone/>
            </a:pPr>
            <a:r>
              <a:rPr lang="sl-SI" i="1" dirty="0" smtClean="0">
                <a:solidFill>
                  <a:schemeClr val="tx1"/>
                </a:solidFill>
              </a:rPr>
              <a:t>[[If-otro-06565][1] + [If-otro-06565][2]:] </a:t>
            </a:r>
          </a:p>
          <a:p>
            <a:pPr lvl="1">
              <a:buNone/>
            </a:pPr>
            <a:r>
              <a:rPr lang="sl-SI" i="1" dirty="0" smtClean="0">
                <a:solidFill>
                  <a:schemeClr val="tx1"/>
                </a:solidFill>
              </a:rPr>
              <a:t>	[1] [smehgo] sva se odločla dava film a ne g() dava gleala film</a:t>
            </a:r>
          </a:p>
          <a:p>
            <a:pPr lvl="1">
              <a:buNone/>
            </a:pPr>
            <a:r>
              <a:rPr lang="sl-SI" i="1" dirty="0" smtClean="0">
                <a:solidFill>
                  <a:schemeClr val="tx1"/>
                </a:solidFill>
              </a:rPr>
              <a:t>	[2] ja</a:t>
            </a:r>
          </a:p>
          <a:p>
            <a:pPr lvl="1">
              <a:buNone/>
            </a:pPr>
            <a:r>
              <a:rPr lang="sl-SI" i="1" dirty="0" smtClean="0">
                <a:solidFill>
                  <a:schemeClr val="tx1"/>
                </a:solidFill>
              </a:rPr>
              <a:t> [If-otro-06565:] </a:t>
            </a:r>
          </a:p>
          <a:p>
            <a:pPr lvl="1">
              <a:buNone/>
            </a:pPr>
            <a:r>
              <a:rPr lang="sl-SI" i="1" dirty="0" smtClean="0">
                <a:solidFill>
                  <a:schemeClr val="tx1"/>
                </a:solidFill>
              </a:rPr>
              <a:t>	sem uzela v knjižnc a ne devedeje | [neraz] [smehgo] ful smešn eem k je on ma zej a veš un ta nov eem ekran a ne za računalnik k kao loh un devede pl() plejer direkt ušteka</a:t>
            </a:r>
          </a:p>
          <a:p>
            <a:pPr lvl="1">
              <a:buNone/>
            </a:pPr>
            <a:endParaRPr lang="sl-SI" sz="2900" i="1" dirty="0" smtClean="0">
              <a:solidFill>
                <a:schemeClr val="tx1"/>
              </a:solidFill>
            </a:endParaRPr>
          </a:p>
          <a:p>
            <a:pPr lvl="1">
              <a:buNone/>
            </a:pPr>
            <a:endParaRPr lang="sl-S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5" end="15"/>
                                            </p:txEl>
                                          </p:spTgt>
                                        </p:tgtEl>
                                        <p:attrNameLst>
                                          <p:attrName>style.visibility</p:attrName>
                                        </p:attrNameLst>
                                      </p:cBhvr>
                                      <p:to>
                                        <p:strVal val="visible"/>
                                      </p:to>
                                    </p:set>
                                    <p:anim calcmode="lin" valueType="num">
                                      <p:cBhvr additive="base">
                                        <p:cTn id="6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anim calcmode="lin" valueType="num">
                                      <p:cBhvr additive="base">
                                        <p:cTn id="6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7" end="17"/>
                                            </p:txEl>
                                          </p:spTgt>
                                        </p:tgtEl>
                                        <p:attrNameLst>
                                          <p:attrName>style.visibility</p:attrName>
                                        </p:attrNameLst>
                                      </p:cBhvr>
                                      <p:to>
                                        <p:strVal val="visible"/>
                                      </p:to>
                                    </p:set>
                                    <p:anim calcmode="lin" valueType="num">
                                      <p:cBhvr additive="base">
                                        <p:cTn id="6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
                                            <p:txEl>
                                              <p:pRg st="18" end="18"/>
                                            </p:txEl>
                                          </p:spTgt>
                                        </p:tgtEl>
                                        <p:attrNameLst>
                                          <p:attrName>style.visibility</p:attrName>
                                        </p:attrNameLst>
                                      </p:cBhvr>
                                      <p:to>
                                        <p:strVal val="visible"/>
                                      </p:to>
                                    </p:set>
                                    <p:anim calcmode="lin" valueType="num">
                                      <p:cBhvr additive="base">
                                        <p:cTn id="7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Predlogi, roki</a:t>
            </a:r>
            <a:endParaRPr lang="sl-SI" b="1" dirty="0"/>
          </a:p>
        </p:txBody>
      </p:sp>
      <p:sp>
        <p:nvSpPr>
          <p:cNvPr id="3" name="Content Placeholder 2"/>
          <p:cNvSpPr>
            <a:spLocks noGrp="1"/>
          </p:cNvSpPr>
          <p:nvPr>
            <p:ph sz="quarter" idx="1"/>
          </p:nvPr>
        </p:nvSpPr>
        <p:spPr/>
        <p:txBody>
          <a:bodyPr/>
          <a:lstStyle/>
          <a:p>
            <a:r>
              <a:rPr lang="sl-SI" sz="2000" dirty="0" smtClean="0"/>
              <a:t>Morebitne predloge za konkordančnik pošljite na: </a:t>
            </a:r>
            <a:r>
              <a:rPr lang="sl-SI" sz="2000" b="1" dirty="0" smtClean="0">
                <a:hlinkClick r:id="rId2"/>
              </a:rPr>
              <a:t>darinka.verdonik@uni-mb.si</a:t>
            </a:r>
            <a:r>
              <a:rPr lang="sl-SI" sz="2000" dirty="0" smtClean="0"/>
              <a:t>, </a:t>
            </a:r>
            <a:r>
              <a:rPr lang="sl-SI" sz="2000" b="1" dirty="0" smtClean="0">
                <a:hlinkClick r:id="rId3"/>
              </a:rPr>
              <a:t>govorni@slovenscina.eu</a:t>
            </a:r>
            <a:r>
              <a:rPr lang="sl-SI" sz="2000" dirty="0" smtClean="0"/>
              <a:t> </a:t>
            </a:r>
          </a:p>
          <a:p>
            <a:endParaRPr lang="sl-SI" sz="2000" dirty="0" smtClean="0"/>
          </a:p>
          <a:p>
            <a:r>
              <a:rPr lang="sl-SI" sz="2000" dirty="0" smtClean="0"/>
              <a:t>Rok: konkordančnik bo na spletu do 30. septembra 2010</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Prihodnost GOS-a?</a:t>
            </a:r>
            <a:endParaRPr lang="sl-SI" b="1" dirty="0"/>
          </a:p>
        </p:txBody>
      </p:sp>
      <p:sp>
        <p:nvSpPr>
          <p:cNvPr id="3" name="Content Placeholder 2"/>
          <p:cNvSpPr>
            <a:spLocks noGrp="1"/>
          </p:cNvSpPr>
          <p:nvPr>
            <p:ph sz="quarter" idx="1"/>
          </p:nvPr>
        </p:nvSpPr>
        <p:spPr/>
        <p:txBody>
          <a:bodyPr>
            <a:normAutofit/>
          </a:bodyPr>
          <a:lstStyle/>
          <a:p>
            <a:r>
              <a:rPr lang="sl-SI" sz="2000" dirty="0" smtClean="0"/>
              <a:t>Želeli bi si, da bi se spletni konkordančnik za govorni korpus, in seveda tudi gradivo – korpus, v prihodnosti dodatno razvijal, nadgrajeval z novimi funkcijami in novim gradivom ter nenehno posodabljal.</a:t>
            </a:r>
          </a:p>
          <a:p>
            <a:r>
              <a:rPr lang="sl-SI" sz="2000" b="1" dirty="0" smtClean="0"/>
              <a:t>ČE </a:t>
            </a:r>
            <a:r>
              <a:rPr lang="sl-SI" sz="2000" dirty="0" smtClean="0"/>
              <a:t>se bodo odprle možnosti nadaljnjega financiranja, je vizija o prihodnjih posodobitvah korpusa:</a:t>
            </a:r>
          </a:p>
          <a:p>
            <a:pPr lvl="1"/>
            <a:r>
              <a:rPr lang="sl-SI" sz="1800" dirty="0" smtClean="0"/>
              <a:t>oblikoslovno označevanje in vključitev možnosti iskanja po oblikoslovnih oznakah v konkordančnik</a:t>
            </a:r>
          </a:p>
          <a:p>
            <a:pPr lvl="1"/>
            <a:r>
              <a:rPr lang="sl-SI" sz="1800" dirty="0" smtClean="0"/>
              <a:t>skladenjsko označevanje in vključitev možnosti iskanja po skladenjskih oznakah v konkordančnik</a:t>
            </a:r>
          </a:p>
          <a:p>
            <a:pPr lvl="1"/>
            <a:r>
              <a:rPr lang="sl-SI" sz="1800" dirty="0" smtClean="0"/>
              <a:t>širjenje gradiva na 2 mio. besed ali več</a:t>
            </a:r>
          </a:p>
          <a:p>
            <a:pPr lvl="1"/>
            <a:r>
              <a:rPr lang="sl-SI" sz="1800" dirty="0" smtClean="0"/>
              <a:t>…</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Zahvala</a:t>
            </a:r>
            <a:endParaRPr lang="sl-SI" b="1" dirty="0"/>
          </a:p>
        </p:txBody>
      </p:sp>
      <p:sp>
        <p:nvSpPr>
          <p:cNvPr id="3" name="Content Placeholder 2"/>
          <p:cNvSpPr>
            <a:spLocks noGrp="1"/>
          </p:cNvSpPr>
          <p:nvPr>
            <p:ph sz="quarter" idx="1"/>
          </p:nvPr>
        </p:nvSpPr>
        <p:spPr/>
        <p:txBody>
          <a:bodyPr>
            <a:normAutofit/>
          </a:bodyPr>
          <a:lstStyle/>
          <a:p>
            <a:r>
              <a:rPr lang="sl-SI" sz="2000" dirty="0" smtClean="0"/>
              <a:t>Številnim ustvarjalcem GOS-a (študenti FF UL, FDV, FF MB, FERI MB in sodelavci korpusa)</a:t>
            </a:r>
          </a:p>
          <a:p>
            <a:r>
              <a:rPr lang="sl-SI" sz="2000" dirty="0" smtClean="0"/>
              <a:t>Govorcem, ki so dobrohotno dovolili vstop v svojo zasebnost (sorodniki, govorci, znanci … snemalcev in sodelavcev korpusa, učitelji idr.).</a:t>
            </a:r>
          </a:p>
          <a:p>
            <a:r>
              <a:rPr lang="sl-SI" sz="2000" dirty="0" smtClean="0"/>
              <a:t>Institucijam, ki so odstopile posnetke ali dovolile snemanje pod svojim okriljem:</a:t>
            </a:r>
          </a:p>
          <a:p>
            <a:pPr lvl="1"/>
            <a:r>
              <a:rPr lang="sl-SI" sz="1800" dirty="0" smtClean="0"/>
              <a:t>mediji: Pop TV, RTV Slo, Radio Maribor, Radio City, Radio Center, Radio Maxi, Koroški radio, Radio Fantasy, Štajerski val, Radio Krka, Radio Alfa, Radio Kranj, Radio Belvi, Radio Slovenija, Val 202, Radio Capris)</a:t>
            </a:r>
          </a:p>
          <a:p>
            <a:pPr lvl="1"/>
            <a:r>
              <a:rPr lang="sl-SI" sz="1800" dirty="0" smtClean="0"/>
              <a:t>osnovne in srednje šole</a:t>
            </a:r>
          </a:p>
          <a:p>
            <a:pPr lvl="1"/>
            <a:r>
              <a:rPr lang="sl-SI" sz="1800" dirty="0" smtClean="0"/>
              <a:t>idr.</a:t>
            </a:r>
          </a:p>
          <a:p>
            <a:pPr lvl="1">
              <a:buNone/>
            </a:pPr>
            <a:endParaRPr lang="sl-SI" sz="2000" dirty="0" smtClean="0">
              <a:solidFill>
                <a:schemeClr val="tx1"/>
              </a:solidFill>
            </a:endParaRPr>
          </a:p>
          <a:p>
            <a:pPr lvl="1" algn="ctr">
              <a:buNone/>
            </a:pPr>
            <a:r>
              <a:rPr lang="sl-SI" sz="2000" dirty="0" smtClean="0">
                <a:solidFill>
                  <a:schemeClr val="tx1"/>
                </a:solidFill>
              </a:rPr>
              <a:t>… in vam za pozornost!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Uporabniki</a:t>
            </a:r>
            <a:endParaRPr lang="sl-SI" b="1" dirty="0"/>
          </a:p>
        </p:txBody>
      </p:sp>
      <p:sp>
        <p:nvSpPr>
          <p:cNvPr id="3" name="Content Placeholder 2"/>
          <p:cNvSpPr>
            <a:spLocks noGrp="1"/>
          </p:cNvSpPr>
          <p:nvPr>
            <p:ph sz="quarter" idx="1"/>
          </p:nvPr>
        </p:nvSpPr>
        <p:spPr/>
        <p:txBody>
          <a:bodyPr>
            <a:noAutofit/>
          </a:bodyPr>
          <a:lstStyle/>
          <a:p>
            <a:r>
              <a:rPr lang="sl-SI" sz="1800" dirty="0" smtClean="0"/>
              <a:t>Raziskovalci govora – omogoča številne raziskovalne možnosti za raziskovalce, ki se v svojih raziskavah dotikajo (tudi) človeškega govora in govorne komunikacije:</a:t>
            </a:r>
          </a:p>
          <a:p>
            <a:pPr lvl="1"/>
            <a:r>
              <a:rPr lang="sl-SI" sz="1600" dirty="0" smtClean="0"/>
              <a:t>vse veje </a:t>
            </a:r>
            <a:r>
              <a:rPr lang="sl-SI" sz="1600" dirty="0" smtClean="0"/>
              <a:t>jezikoslovja, </a:t>
            </a:r>
          </a:p>
          <a:p>
            <a:pPr lvl="1"/>
            <a:r>
              <a:rPr lang="sl-SI" sz="1600" dirty="0" smtClean="0"/>
              <a:t>razne veje </a:t>
            </a:r>
            <a:r>
              <a:rPr lang="sl-SI" sz="1600" dirty="0" smtClean="0"/>
              <a:t>sociologije, antropologije, </a:t>
            </a:r>
            <a:r>
              <a:rPr lang="sl-SI" sz="1600" dirty="0" smtClean="0"/>
              <a:t>kognitivnih </a:t>
            </a:r>
            <a:r>
              <a:rPr lang="sl-SI" sz="1600" dirty="0" smtClean="0"/>
              <a:t>in informacijskih znanosti itd.</a:t>
            </a:r>
          </a:p>
          <a:p>
            <a:r>
              <a:rPr lang="sl-SI" sz="1800" dirty="0" smtClean="0"/>
              <a:t>V izobraževanju pri pouku slovenskega jezika, pri učenju slovenskega jezika za tuje govorce: </a:t>
            </a:r>
          </a:p>
          <a:p>
            <a:pPr lvl="1"/>
            <a:r>
              <a:rPr lang="sl-SI" sz="1600" dirty="0" smtClean="0"/>
              <a:t>vir </a:t>
            </a:r>
            <a:r>
              <a:rPr lang="sl-SI" sz="1600" dirty="0" smtClean="0"/>
              <a:t>številnih avtentičnih primerov različnih govorjenih </a:t>
            </a:r>
            <a:r>
              <a:rPr lang="sl-SI" sz="1600" dirty="0" smtClean="0"/>
              <a:t>žanrov (</a:t>
            </a:r>
            <a:r>
              <a:rPr lang="sl-SI" sz="1600" dirty="0" smtClean="0"/>
              <a:t>od zbornega do pokrajinskega in narečnega govora) in govora različnih slovenskih regij</a:t>
            </a:r>
          </a:p>
          <a:p>
            <a:pPr lvl="1"/>
            <a:r>
              <a:rPr lang="sl-SI" sz="1600" dirty="0" smtClean="0"/>
              <a:t>vir </a:t>
            </a:r>
            <a:r>
              <a:rPr lang="sl-SI" sz="1600" dirty="0" smtClean="0"/>
              <a:t>številnih primerov za spoznavanje oblikoslovja in skladnje govorjenega jezika</a:t>
            </a:r>
          </a:p>
          <a:p>
            <a:pPr lvl="1"/>
            <a:r>
              <a:rPr lang="sl-SI" sz="1600" dirty="0" smtClean="0"/>
              <a:t>vir </a:t>
            </a:r>
            <a:r>
              <a:rPr lang="sl-SI" sz="1600" dirty="0" smtClean="0"/>
              <a:t>številnih primerov za spoznavanje pragmatične narave govorjenega diskurza itd.</a:t>
            </a:r>
          </a:p>
          <a:p>
            <a:r>
              <a:rPr lang="sl-SI" sz="1800" dirty="0" smtClean="0"/>
              <a:t>Nekateri poklici, ki so v stiku z govorom: </a:t>
            </a:r>
          </a:p>
          <a:p>
            <a:pPr lvl="1"/>
            <a:r>
              <a:rPr lang="sl-SI" sz="1600" dirty="0" smtClean="0"/>
              <a:t>razni pisci (scenaristi, pisatelji, novinarji...), </a:t>
            </a:r>
          </a:p>
          <a:p>
            <a:pPr lvl="1"/>
            <a:r>
              <a:rPr lang="sl-SI" sz="1600" dirty="0" smtClean="0"/>
              <a:t>tolmači in prevajalci, </a:t>
            </a:r>
          </a:p>
          <a:p>
            <a:pPr lvl="1"/>
            <a:r>
              <a:rPr lang="sl-SI" sz="1600" dirty="0" smtClean="0"/>
              <a:t>poklicni govorci (npr. na radiu in televiziji) idr.</a:t>
            </a:r>
            <a:endParaRPr lang="sl-SI"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Cilji konkordančnika</a:t>
            </a:r>
            <a:endParaRPr lang="sl-SI" b="1" dirty="0"/>
          </a:p>
        </p:txBody>
      </p:sp>
      <p:sp>
        <p:nvSpPr>
          <p:cNvPr id="3" name="Content Placeholder 2"/>
          <p:cNvSpPr>
            <a:spLocks noGrp="1"/>
          </p:cNvSpPr>
          <p:nvPr>
            <p:ph sz="quarter" idx="1"/>
          </p:nvPr>
        </p:nvSpPr>
        <p:spPr/>
        <p:txBody>
          <a:bodyPr/>
          <a:lstStyle/>
          <a:p>
            <a:pPr lvl="0"/>
            <a:r>
              <a:rPr lang="sl-SI" sz="2000" dirty="0" smtClean="0"/>
              <a:t>Prost dostop do govornega korpusa GOS.</a:t>
            </a:r>
          </a:p>
          <a:p>
            <a:r>
              <a:rPr lang="sl-SI" sz="2000" dirty="0" smtClean="0"/>
              <a:t>Povezanost transkribcij z zvokom na ravni izjav.</a:t>
            </a:r>
          </a:p>
          <a:p>
            <a:r>
              <a:rPr lang="sl-SI" sz="2000" dirty="0" smtClean="0"/>
              <a:t>Izkoristiti čim več informacij iz gradiva.</a:t>
            </a:r>
          </a:p>
          <a:p>
            <a:r>
              <a:rPr lang="sl-SI" sz="2000" dirty="0" smtClean="0"/>
              <a:t>Zadovoljiti različne skupine uporabnikov.</a:t>
            </a:r>
            <a:endParaRPr lang="sl-SI" dirty="0" smtClean="0"/>
          </a:p>
          <a:p>
            <a:pPr lvl="0"/>
            <a:endParaRPr lang="sl-SI" dirty="0" smtClean="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l-SI" sz="2400" b="1" dirty="0" smtClean="0"/>
              <a:t>Vključitev gradiva GOS v konkordančnik za pisni korpus…</a:t>
            </a:r>
            <a:endParaRPr lang="sl-SI" sz="2400" b="1" dirty="0"/>
          </a:p>
        </p:txBody>
      </p:sp>
      <p:sp>
        <p:nvSpPr>
          <p:cNvPr id="3" name="Content Placeholder 2"/>
          <p:cNvSpPr>
            <a:spLocks noGrp="1"/>
          </p:cNvSpPr>
          <p:nvPr>
            <p:ph sz="quarter" idx="1"/>
          </p:nvPr>
        </p:nvSpPr>
        <p:spPr/>
        <p:txBody>
          <a:bodyPr>
            <a:normAutofit/>
          </a:bodyPr>
          <a:lstStyle/>
          <a:p>
            <a:pPr>
              <a:lnSpc>
                <a:spcPct val="120000"/>
              </a:lnSpc>
              <a:spcBef>
                <a:spcPts val="500"/>
              </a:spcBef>
              <a:buNone/>
              <a:tabLst>
                <a:tab pos="723900" algn="l"/>
                <a:tab pos="1447800" algn="l"/>
                <a:tab pos="2171700" algn="l"/>
                <a:tab pos="2895600" algn="l"/>
                <a:tab pos="3619500" algn="l"/>
                <a:tab pos="4343400" algn="l"/>
                <a:tab pos="5067300" algn="l"/>
                <a:tab pos="5791200" algn="l"/>
                <a:tab pos="6515100" algn="l"/>
                <a:tab pos="7239000" algn="l"/>
              </a:tabLst>
            </a:pPr>
            <a:r>
              <a:rPr lang="sl-SI" sz="2000" dirty="0" smtClean="0"/>
              <a:t>… bi zgledala nekako takole (WordSmith, del konkordančnega niza “in”):</a:t>
            </a:r>
          </a:p>
          <a:p>
            <a:pPr>
              <a:lnSpc>
                <a:spcPct val="8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endParaRPr lang="sl-SI" sz="3200" b="1"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it-IT" sz="1400" dirty="0" smtClean="0"/>
              <a:t>so profesorji hudli takle je som tist volec takle sovkal </a:t>
            </a:r>
            <a:r>
              <a:rPr lang="it-IT" sz="1400" b="1" dirty="0" smtClean="0">
                <a:solidFill>
                  <a:srgbClr val="0070C0"/>
                </a:solidFill>
              </a:rPr>
              <a:t>in</a:t>
            </a:r>
            <a:r>
              <a:rPr lang="it-IT" sz="1400" dirty="0" smtClean="0"/>
              <a:t> v tisti pal uri v trej četart uri puol sn še vejdal de sta celo dvo nejsta</a:t>
            </a:r>
            <a:endParaRPr lang="sl-SI" sz="1400"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it-IT" sz="1400" dirty="0" smtClean="0"/>
              <a:t>dama al ne vem kaj [Af-star-05611 (</a:t>
            </a:r>
            <a:r>
              <a:rPr lang="sl-SI" sz="1400" dirty="0" smtClean="0"/>
              <a:t>hkrati</a:t>
            </a:r>
            <a:r>
              <a:rPr lang="it-IT" sz="1400" dirty="0" smtClean="0"/>
              <a:t>):] eee joj [Cf-otro-05613:] </a:t>
            </a:r>
            <a:r>
              <a:rPr lang="it-IT" sz="1400" b="1" dirty="0" smtClean="0">
                <a:solidFill>
                  <a:srgbClr val="0070C0"/>
                </a:solidFill>
              </a:rPr>
              <a:t>in</a:t>
            </a:r>
            <a:r>
              <a:rPr lang="it-IT" sz="1400" dirty="0" smtClean="0"/>
              <a:t> enkret bi mela poker in s nisem stavla k mi je edn eee zblefirov</a:t>
            </a:r>
            <a:endParaRPr lang="sl-SI" sz="1400"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de-DE" sz="1400" dirty="0" smtClean="0"/>
              <a:t>kolk jih je pej še? [Cf-star-05561:] še edn [Bf-otro-05560 (</a:t>
            </a:r>
            <a:r>
              <a:rPr lang="sl-SI" sz="1400" dirty="0" smtClean="0"/>
              <a:t>hkrati</a:t>
            </a:r>
            <a:r>
              <a:rPr lang="de-DE" sz="1400" dirty="0" smtClean="0"/>
              <a:t>):] </a:t>
            </a:r>
            <a:r>
              <a:rPr lang="de-DE" sz="1400" b="1" dirty="0" smtClean="0">
                <a:solidFill>
                  <a:srgbClr val="0070C0"/>
                </a:solidFill>
              </a:rPr>
              <a:t>in</a:t>
            </a:r>
            <a:r>
              <a:rPr lang="de-DE" sz="1400" dirty="0" smtClean="0"/>
              <a:t> kej [ime] že ud zjutru piše nalogo? </a:t>
            </a:r>
            <a:r>
              <a:rPr lang="en-US" sz="1400" dirty="0" smtClean="0"/>
              <a:t>[Am-star-05559 (</a:t>
            </a:r>
            <a:r>
              <a:rPr lang="sl-SI" sz="1400" dirty="0" smtClean="0"/>
              <a:t>hkrati</a:t>
            </a:r>
            <a:r>
              <a:rPr lang="en-US" sz="1400" dirty="0" smtClean="0"/>
              <a:t>):] nje nje</a:t>
            </a:r>
            <a:endParaRPr lang="sl-SI" sz="1400" dirty="0" smtClean="0"/>
          </a:p>
          <a:p>
            <a:pPr>
              <a:lnSpc>
                <a:spcPct val="120000"/>
              </a:lnSpc>
              <a:spcBef>
                <a:spcPts val="500"/>
              </a:spcBef>
              <a:tabLst>
                <a:tab pos="723900" algn="l"/>
                <a:tab pos="1447800" algn="l"/>
                <a:tab pos="2171700" algn="l"/>
                <a:tab pos="2895600" algn="l"/>
                <a:tab pos="3619500" algn="l"/>
                <a:tab pos="4343400" algn="l"/>
                <a:tab pos="5067300" algn="l"/>
                <a:tab pos="5791200" algn="l"/>
                <a:tab pos="6515100" algn="l"/>
                <a:tab pos="7239000" algn="l"/>
              </a:tabLst>
            </a:pPr>
            <a:r>
              <a:rPr lang="it-IT" sz="1400" dirty="0" smtClean="0"/>
              <a:t>jz sem mel tud tok jz sem mel z ruzakom osemšeeset... no </a:t>
            </a:r>
            <a:r>
              <a:rPr lang="it-IT" sz="1400" b="1" dirty="0" smtClean="0">
                <a:solidFill>
                  <a:srgbClr val="0070C0"/>
                </a:solidFill>
              </a:rPr>
              <a:t>in</a:t>
            </a:r>
            <a:r>
              <a:rPr lang="it-IT" sz="1400" dirty="0" smtClean="0"/>
              <a:t> in ta je ta je še strastno hujša a veš in to če takle poba začne hujšat on on si</a:t>
            </a:r>
            <a:r>
              <a:rPr lang="sl-SI" sz="1400" dirty="0" smtClean="0"/>
              <a:t> </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Potencial GOS-a</a:t>
            </a:r>
            <a:endParaRPr lang="sl-SI" b="1" dirty="0"/>
          </a:p>
        </p:txBody>
      </p:sp>
      <p:sp>
        <p:nvSpPr>
          <p:cNvPr id="3" name="Content Placeholder 2"/>
          <p:cNvSpPr>
            <a:spLocks noGrp="1"/>
          </p:cNvSpPr>
          <p:nvPr>
            <p:ph sz="quarter" idx="1"/>
          </p:nvPr>
        </p:nvSpPr>
        <p:spPr/>
        <p:txBody>
          <a:bodyPr/>
          <a:lstStyle/>
          <a:p>
            <a:pPr marL="431800" indent="-323850">
              <a:spcBef>
                <a:spcPts val="800"/>
              </a:spcBef>
              <a:buClr>
                <a:srgbClr val="0E594D"/>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2400" b="1" dirty="0" smtClean="0"/>
              <a:t>	</a:t>
            </a:r>
            <a:r>
              <a:rPr lang="sl-SI" sz="2000" b="1" dirty="0" smtClean="0"/>
              <a:t>2 </a:t>
            </a:r>
            <a:r>
              <a:rPr lang="sl-SI" sz="2000" b="1" dirty="0" smtClean="0"/>
              <a:t>nivoja transkribcij:</a:t>
            </a:r>
          </a:p>
          <a:p>
            <a:pPr marL="589280" indent="-287338">
              <a:spcBef>
                <a:spcPts val="700"/>
              </a:spcBef>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2000" dirty="0" smtClean="0"/>
              <a:t>Pogovorni zapis</a:t>
            </a:r>
            <a:r>
              <a:rPr lang="sl-SI" sz="2000" dirty="0" smtClean="0"/>
              <a:t>:</a:t>
            </a:r>
          </a:p>
          <a:p>
            <a:pPr marL="431800" indent="-323850">
              <a:spcBef>
                <a:spcPts val="600"/>
              </a:spcBef>
              <a:buClrTx/>
              <a:buSz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2000" i="1" dirty="0" smtClean="0"/>
              <a:t>	</a:t>
            </a:r>
            <a:r>
              <a:rPr lang="it-IT" sz="1800" i="1" dirty="0" smtClean="0"/>
              <a:t> [Cm-star-02106:] </a:t>
            </a:r>
            <a:r>
              <a:rPr lang="it-IT" sz="1800" b="1" i="1" dirty="0" smtClean="0">
                <a:solidFill>
                  <a:srgbClr val="0070C0"/>
                </a:solidFill>
              </a:rPr>
              <a:t>in</a:t>
            </a:r>
            <a:r>
              <a:rPr lang="it-IT" sz="1800" i="1" dirty="0" smtClean="0"/>
              <a:t> v tisti pal uri v trej četart uri puol sn še vejdal </a:t>
            </a:r>
            <a:r>
              <a:rPr lang="sl-SI" sz="1800" i="1" dirty="0" smtClean="0"/>
              <a:t>d</a:t>
            </a:r>
            <a:r>
              <a:rPr lang="it-IT" sz="1800" i="1" dirty="0" smtClean="0"/>
              <a:t>e sta celo dvo nejsta</a:t>
            </a:r>
            <a:r>
              <a:rPr lang="sl-SI" sz="1800" i="1" dirty="0" smtClean="0"/>
              <a:t> poštrejhala za pav tutele mejze pav kvadratnega metra uba</a:t>
            </a:r>
          </a:p>
          <a:p>
            <a:pPr marL="431800" indent="-323850">
              <a:spcBef>
                <a:spcPts val="6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sl-SI" sz="2000" i="1" dirty="0" smtClean="0"/>
          </a:p>
          <a:p>
            <a:pPr marL="589280" indent="-287338">
              <a:spcBef>
                <a:spcPts val="700"/>
              </a:spcBef>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2000" dirty="0" smtClean="0"/>
              <a:t>Knjižni zapis:</a:t>
            </a:r>
          </a:p>
          <a:p>
            <a:pPr marL="431800" indent="-323850">
              <a:spcBef>
                <a:spcPts val="600"/>
              </a:spcBef>
              <a:buClrTx/>
              <a:buSz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2000" i="1" dirty="0" smtClean="0"/>
              <a:t>	</a:t>
            </a:r>
            <a:r>
              <a:rPr lang="it-IT" sz="1800" i="1" dirty="0" smtClean="0"/>
              <a:t>[</a:t>
            </a:r>
            <a:r>
              <a:rPr lang="it-IT" sz="1800" i="1" dirty="0" smtClean="0"/>
              <a:t>Cm-star-02106:] </a:t>
            </a:r>
            <a:r>
              <a:rPr lang="it-IT" sz="1800" b="1" i="1" dirty="0" smtClean="0">
                <a:solidFill>
                  <a:srgbClr val="0070C0"/>
                </a:solidFill>
              </a:rPr>
              <a:t>in</a:t>
            </a:r>
            <a:r>
              <a:rPr lang="it-IT" sz="1800" i="1" dirty="0" smtClean="0"/>
              <a:t> v tisti p</a:t>
            </a:r>
            <a:r>
              <a:rPr lang="sl-SI" sz="1800" i="1" dirty="0" smtClean="0"/>
              <a:t>o</a:t>
            </a:r>
            <a:r>
              <a:rPr lang="it-IT" sz="1800" i="1" dirty="0" smtClean="0"/>
              <a:t>l uri v tr</a:t>
            </a:r>
            <a:r>
              <a:rPr lang="sl-SI" sz="1800" i="1" dirty="0" smtClean="0"/>
              <a:t>i</a:t>
            </a:r>
            <a:r>
              <a:rPr lang="it-IT" sz="1800" i="1" dirty="0" smtClean="0"/>
              <a:t> četrt uri pol s</a:t>
            </a:r>
            <a:r>
              <a:rPr lang="sl-SI" sz="1800" i="1" dirty="0" smtClean="0"/>
              <a:t>em</a:t>
            </a:r>
            <a:r>
              <a:rPr lang="it-IT" sz="1800" i="1" dirty="0" smtClean="0"/>
              <a:t> še v</a:t>
            </a:r>
            <a:r>
              <a:rPr lang="sl-SI" sz="1800" i="1" dirty="0" smtClean="0"/>
              <a:t>i</a:t>
            </a:r>
            <a:r>
              <a:rPr lang="it-IT" sz="1800" i="1" dirty="0" smtClean="0"/>
              <a:t>d</a:t>
            </a:r>
            <a:r>
              <a:rPr lang="sl-SI" sz="1800" i="1" dirty="0" smtClean="0"/>
              <a:t>e</a:t>
            </a:r>
            <a:r>
              <a:rPr lang="it-IT" sz="1800" i="1" dirty="0" smtClean="0"/>
              <a:t>l </a:t>
            </a:r>
            <a:r>
              <a:rPr lang="sl-SI" sz="1800" i="1" dirty="0" smtClean="0"/>
              <a:t>da</a:t>
            </a:r>
            <a:r>
              <a:rPr lang="it-IT" sz="1800" i="1" dirty="0" smtClean="0"/>
              <a:t> sta celo dv</a:t>
            </a:r>
            <a:r>
              <a:rPr lang="sl-SI" sz="1800" i="1" dirty="0" smtClean="0"/>
              <a:t>a</a:t>
            </a:r>
            <a:r>
              <a:rPr lang="it-IT" sz="1800" i="1" dirty="0" smtClean="0"/>
              <a:t> n</a:t>
            </a:r>
            <a:r>
              <a:rPr lang="sl-SI" sz="1800" i="1" dirty="0" smtClean="0"/>
              <a:t>i</a:t>
            </a:r>
            <a:r>
              <a:rPr lang="it-IT" sz="1800" i="1" dirty="0" smtClean="0"/>
              <a:t>sta</a:t>
            </a:r>
            <a:r>
              <a:rPr lang="sl-SI" sz="1800" i="1" dirty="0" smtClean="0"/>
              <a:t> poštrihala za pol totele mize pol kvadratnega metra oba</a:t>
            </a:r>
          </a:p>
          <a:p>
            <a:pPr lvl="3"/>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Potencial GOS-a</a:t>
            </a:r>
            <a:endParaRPr lang="sl-SI" b="1" dirty="0"/>
          </a:p>
        </p:txBody>
      </p:sp>
      <p:sp>
        <p:nvSpPr>
          <p:cNvPr id="3" name="Content Placeholder 2"/>
          <p:cNvSpPr>
            <a:spLocks noGrp="1"/>
          </p:cNvSpPr>
          <p:nvPr>
            <p:ph sz="quarter" idx="1"/>
          </p:nvPr>
        </p:nvSpPr>
        <p:spPr/>
        <p:txBody>
          <a:bodyPr/>
          <a:lstStyle/>
          <a:p>
            <a:pPr marL="431800" indent="-323850">
              <a:spcBef>
                <a:spcPts val="800"/>
              </a:spcBef>
              <a:buClr>
                <a:srgbClr val="0E594D"/>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b="1" dirty="0" smtClean="0"/>
              <a:t>	</a:t>
            </a:r>
            <a:r>
              <a:rPr lang="sl-SI" sz="2000" b="1" dirty="0" smtClean="0"/>
              <a:t>Zvok:</a:t>
            </a:r>
          </a:p>
          <a:p>
            <a:pPr marL="431800" indent="-323850">
              <a:lnSpc>
                <a:spcPct val="100000"/>
              </a:lnSpc>
              <a:spcBef>
                <a:spcPts val="6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1800" i="1" dirty="0" smtClean="0"/>
              <a:t>	</a:t>
            </a:r>
            <a:r>
              <a:rPr lang="it-IT" sz="1800" dirty="0" smtClean="0"/>
              <a:t> </a:t>
            </a:r>
            <a:endParaRPr lang="sl-SI" sz="1800" dirty="0" smtClean="0"/>
          </a:p>
          <a:p>
            <a:pPr marL="431800" indent="-323850">
              <a:lnSpc>
                <a:spcPct val="100000"/>
              </a:lnSpc>
              <a:spcBef>
                <a:spcPts val="6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sl-SI" sz="1800" i="1" dirty="0" smtClean="0"/>
              <a:t>	</a:t>
            </a:r>
            <a:r>
              <a:rPr lang="it-IT" sz="1800" i="1" dirty="0" smtClean="0"/>
              <a:t>[</a:t>
            </a:r>
            <a:r>
              <a:rPr lang="it-IT" sz="1800" i="1" dirty="0" smtClean="0"/>
              <a:t>Cm-star-02106:] </a:t>
            </a:r>
            <a:r>
              <a:rPr lang="it-IT" sz="1800" b="1" i="1" dirty="0" smtClean="0">
                <a:solidFill>
                  <a:srgbClr val="0070C0"/>
                </a:solidFill>
              </a:rPr>
              <a:t>in</a:t>
            </a:r>
            <a:r>
              <a:rPr lang="it-IT" sz="1800" i="1" dirty="0" smtClean="0"/>
              <a:t> v tisti pal uri v trej četart uri puol sn še vejdal </a:t>
            </a:r>
            <a:r>
              <a:rPr lang="sl-SI" sz="1800" i="1" dirty="0" smtClean="0"/>
              <a:t>d</a:t>
            </a:r>
            <a:r>
              <a:rPr lang="it-IT" sz="1800" i="1" dirty="0" smtClean="0"/>
              <a:t>e sta celo dvo nejsta</a:t>
            </a:r>
            <a:r>
              <a:rPr lang="sl-SI" sz="1800" i="1" dirty="0" smtClean="0"/>
              <a:t> poštrejhala za pav tutele mejze pav kvadratnega metra uba</a:t>
            </a:r>
          </a:p>
          <a:p>
            <a:endParaRPr lang="sl-SI" dirty="0"/>
          </a:p>
        </p:txBody>
      </p:sp>
      <p:pic>
        <p:nvPicPr>
          <p:cNvPr id="4" name="NZoscedodr-ms0908251830_s2-krajsi.wav">
            <a:hlinkClick r:id="" action="ppaction://media"/>
          </p:cNvPr>
          <p:cNvPicPr>
            <a:picLocks noRot="1" noChangeAspect="1"/>
          </p:cNvPicPr>
          <p:nvPr>
            <a:audioFile r:link="rId1"/>
          </p:nvPr>
        </p:nvPicPr>
        <p:blipFill>
          <a:blip r:embed="rId3" cstate="print"/>
          <a:stretch>
            <a:fillRect/>
          </a:stretch>
        </p:blipFill>
        <p:spPr>
          <a:xfrm>
            <a:off x="1000100" y="4286256"/>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4"/>
                    </p:tgtEl>
                  </p:cond>
                </p:stCondLst>
                <p:endSync evt="end" delay="0">
                  <p:rtn val="all"/>
                </p:endSync>
                <p:childTnLst>
                  <p:par>
                    <p:cTn id="24" fill="hold">
                      <p:stCondLst>
                        <p:cond delay="0"/>
                      </p:stCondLst>
                      <p:childTnLst>
                        <p:par>
                          <p:cTn id="25" fill="hold">
                            <p:stCondLst>
                              <p:cond delay="0"/>
                            </p:stCondLst>
                            <p:childTnLst>
                              <p:par>
                                <p:cTn id="26" presetID="1" presetClass="mediacall" presetSubtype="0" fill="hold" nodeType="clickEffect">
                                  <p:stCondLst>
                                    <p:cond delay="0"/>
                                  </p:stCondLst>
                                  <p:childTnLst>
                                    <p:cmd type="call" cmd="playFrom(0.0)">
                                      <p:cBhvr>
                                        <p:cTn id="27" dur="8654" fill="hold"/>
                                        <p:tgtEl>
                                          <p:spTgt spid="4"/>
                                        </p:tgtEl>
                                      </p:cBhvr>
                                    </p:cmd>
                                  </p:childTnLst>
                                </p:cTn>
                              </p:par>
                            </p:childTnLst>
                          </p:cTn>
                        </p:par>
                      </p:childTnLst>
                    </p:cTn>
                  </p:par>
                </p:childTnLst>
              </p:cTn>
              <p:nextCondLst>
                <p:cond evt="onClick" delay="0">
                  <p:tgtEl>
                    <p:spTgt spid="4"/>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Potencial GOS-a</a:t>
            </a:r>
            <a:endParaRPr lang="sl-SI" b="1" dirty="0"/>
          </a:p>
        </p:txBody>
      </p:sp>
      <p:sp>
        <p:nvSpPr>
          <p:cNvPr id="3" name="Content Placeholder 2"/>
          <p:cNvSpPr>
            <a:spLocks noGrp="1"/>
          </p:cNvSpPr>
          <p:nvPr>
            <p:ph sz="quarter" idx="1"/>
          </p:nvPr>
        </p:nvSpPr>
        <p:spPr/>
        <p:txBody>
          <a:bodyPr>
            <a:normAutofit/>
          </a:bodyPr>
          <a:lstStyle/>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2000" b="1" dirty="0" smtClean="0"/>
              <a:t>Podatki o posnetku/diskurzu</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endParaRPr lang="sl-SI" sz="1800" dirty="0" smtClean="0"/>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TIP DISKURZA:	nejavni zasebni</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VRSTA SITUACIJE:	osebni stik</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OPIS DISKURZA:	doma, druzina</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REGIJA:	CE</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VIR:	terenski posnetek	</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KRAJ:	Žiče</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CAS:		25.08.2009	18:30</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ST. AKTIVNIH UDELEZENCEV:	4</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OPIS GOVORNEGA DOGODKA:	Pogovor predvsem o temah, povezanih z življenjem na podeželju - stroji, pridelki, kuhanje …</a:t>
            </a:r>
            <a:endParaRPr lang="sl-SI" sz="2400" dirty="0" smtClean="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t>Potencial GOS-a</a:t>
            </a:r>
            <a:endParaRPr lang="sl-SI" b="1" dirty="0"/>
          </a:p>
        </p:txBody>
      </p:sp>
      <p:sp>
        <p:nvSpPr>
          <p:cNvPr id="3" name="Content Placeholder 2"/>
          <p:cNvSpPr>
            <a:spLocks noGrp="1"/>
          </p:cNvSpPr>
          <p:nvPr>
            <p:ph sz="quarter" idx="1"/>
          </p:nvPr>
        </p:nvSpPr>
        <p:spPr/>
        <p:txBody>
          <a:bodyPr>
            <a:normAutofit/>
          </a:bodyPr>
          <a:lstStyle/>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2000" b="1" dirty="0" smtClean="0"/>
              <a:t>Podatki o govorcih</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endParaRPr lang="sl-SI" sz="2400" dirty="0" smtClean="0"/>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SPOL:	m</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STAROST:	35 do 59</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REGIONALNA PRIPADNOST1:	CE</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REGIONALNA PRIPADNOST2:	nedolocno</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REGIONALNA PRIPADNOST3:	nedolocno</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REGIONALNA PRIPADNOST4:	nedolocno</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REGIONALNA PRIPADNOST5:	nedolocno</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IZOBRAZBA:	srednja sola</a:t>
            </a:r>
          </a:p>
          <a:p>
            <a:pPr marL="431800" indent="-323850">
              <a:buClr>
                <a:srgbClr val="0E594D"/>
              </a:buClr>
              <a:buSzPct val="45000"/>
              <a:buFont typeface="Symbol" charset="2"/>
              <a:buNone/>
              <a:tabLst>
                <a:tab pos="723900" algn="l"/>
                <a:tab pos="1447800" algn="l"/>
                <a:tab pos="2171700" algn="l"/>
                <a:tab pos="2895600" algn="l"/>
                <a:tab pos="3619500" algn="l"/>
                <a:tab pos="4343400" algn="l"/>
                <a:tab pos="5067300" algn="l"/>
                <a:tab pos="5791200" algn="l"/>
                <a:tab pos="6515100" algn="l"/>
              </a:tabLst>
            </a:pPr>
            <a:r>
              <a:rPr lang="sl-SI" sz="1800" dirty="0" smtClean="0"/>
              <a:t>PRVI JEZIK:	slovenscina</a:t>
            </a:r>
            <a:endParaRPr lang="sl-SI" sz="2000" dirty="0" smtClean="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700</TotalTime>
  <Words>1733</Words>
  <Application>Microsoft Office PowerPoint</Application>
  <PresentationFormat>On-screen Show (4:3)</PresentationFormat>
  <Paragraphs>269</Paragraphs>
  <Slides>24</Slides>
  <Notes>0</Notes>
  <HiddenSlides>0</HiddenSlides>
  <MMClips>3</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Spletni konkordančnik za govorni korpus slovenskega jezika GOS</vt:lpstr>
      <vt:lpstr>Namen konkordančnika GOS</vt:lpstr>
      <vt:lpstr>Uporabniki</vt:lpstr>
      <vt:lpstr>Cilji konkordančnika</vt:lpstr>
      <vt:lpstr>Vključitev gradiva GOS v konkordančnik za pisni korpus…</vt:lpstr>
      <vt:lpstr>Potencial GOS-a</vt:lpstr>
      <vt:lpstr>Potencial GOS-a</vt:lpstr>
      <vt:lpstr>Potencial GOS-a</vt:lpstr>
      <vt:lpstr>Potencial GOS-a</vt:lpstr>
      <vt:lpstr>Zasnova konkordančnika GOS</vt:lpstr>
      <vt:lpstr>A1, A2 Osnovno iskanje</vt:lpstr>
      <vt:lpstr>A3 Prikaz rezultatov</vt:lpstr>
      <vt:lpstr>A3 Prikaz rezultatov</vt:lpstr>
      <vt:lpstr>A3 Prikaz rezultatov</vt:lpstr>
      <vt:lpstr>A4 Urejanje rezultatov</vt:lpstr>
      <vt:lpstr>Zasnova konkordančnika GOS</vt:lpstr>
      <vt:lpstr>B1 Podkorpusno iskanje</vt:lpstr>
      <vt:lpstr>B1 Podkorpusno iskanje</vt:lpstr>
      <vt:lpstr>B2, B3, B4 Podkorpusno iskanje</vt:lpstr>
      <vt:lpstr>Zasnova konkordančnika GOS</vt:lpstr>
      <vt:lpstr>C Izbor in shranjevanje transkripcij </vt:lpstr>
      <vt:lpstr>Predlogi, roki</vt:lpstr>
      <vt:lpstr>Prihodnost GOS-a?</vt:lpstr>
      <vt:lpstr>Zahvala</vt:lpstr>
    </vt:vector>
  </TitlesOfParts>
  <Company>UM FERI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Spletni konkordančnik za govorni korpus slovenskega jezika </dc:title>
  <dc:creator>UM FERI</dc:creator>
  <cp:lastModifiedBy>UM FERI</cp:lastModifiedBy>
  <cp:revision>155</cp:revision>
  <dcterms:created xsi:type="dcterms:W3CDTF">2010-01-21T09:12:52Z</dcterms:created>
  <dcterms:modified xsi:type="dcterms:W3CDTF">2010-02-02T14:58:04Z</dcterms:modified>
</cp:coreProperties>
</file>